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9144000"/>
  <p:notesSz cx="6669075" cy="9926625"/>
  <p:embeddedFontLst>
    <p:embeddedFont>
      <p:font typeface="Arimo"/>
      <p:regular r:id="rId57"/>
      <p:bold r:id="rId58"/>
      <p:italic r:id="rId59"/>
      <p:boldItalic r:id="rId60"/>
    </p:embeddedFont>
    <p:embeddedFont>
      <p:font typeface="Arial Narrow"/>
      <p:regular r:id="rId61"/>
      <p:bold r:id="rId62"/>
      <p:italic r:id="rId63"/>
      <p:boldItalic r:id="rId64"/>
    </p:embeddedFont>
    <p:embeddedFont>
      <p:font typeface="Tahoma"/>
      <p:regular r:id="rId65"/>
      <p:bold r:id="rId66"/>
    </p:embeddedFont>
    <p:embeddedFont>
      <p:font typeface="Arial Black"/>
      <p:regular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3127">
          <p15:clr>
            <a:srgbClr val="000000"/>
          </p15:clr>
        </p15:guide>
        <p15:guide id="2" pos="210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7" orient="horz"/>
        <p:guide pos="210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ialNarrow-bold.fntdata"/><Relationship Id="rId61" Type="http://schemas.openxmlformats.org/officeDocument/2006/relationships/font" Target="fonts/ArialNarrow-regular.fntdata"/><Relationship Id="rId20" Type="http://schemas.openxmlformats.org/officeDocument/2006/relationships/slide" Target="slides/slide15.xml"/><Relationship Id="rId64" Type="http://schemas.openxmlformats.org/officeDocument/2006/relationships/font" Target="fonts/ArialNarrow-boldItalic.fntdata"/><Relationship Id="rId63" Type="http://schemas.openxmlformats.org/officeDocument/2006/relationships/font" Target="fonts/ArialNarrow-italic.fntdata"/><Relationship Id="rId22" Type="http://schemas.openxmlformats.org/officeDocument/2006/relationships/slide" Target="slides/slide17.xml"/><Relationship Id="rId66" Type="http://schemas.openxmlformats.org/officeDocument/2006/relationships/font" Target="fonts/Tahoma-bold.fntdata"/><Relationship Id="rId21" Type="http://schemas.openxmlformats.org/officeDocument/2006/relationships/slide" Target="slides/slide16.xml"/><Relationship Id="rId65" Type="http://schemas.openxmlformats.org/officeDocument/2006/relationships/font" Target="fonts/Tahom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ArialBlack-regular.fntdata"/><Relationship Id="rId60" Type="http://schemas.openxmlformats.org/officeDocument/2006/relationships/font" Target="fonts/Arim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Arim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Arimo-italic.fntdata"/><Relationship Id="rId14" Type="http://schemas.openxmlformats.org/officeDocument/2006/relationships/slide" Target="slides/slide9.xml"/><Relationship Id="rId58" Type="http://schemas.openxmlformats.org/officeDocument/2006/relationships/font" Target="fonts/Arim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779837" y="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863600" y="46386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228600" marR="0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24" name="Google Shape;224;p1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228600" marR="0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18" name="Google Shape;318;p2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2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42" name="Google Shape;342;p2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p2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53" name="Google Shape;353;p2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p2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77" name="Google Shape;377;p3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p3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97" name="Google Shape;397;p3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3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09" name="Google Shape;409;p3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3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72" name="Google Shape;572;p4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3" name="Google Shape;573;p4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5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95" name="Google Shape;595;p4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6" name="Google Shape;596;p4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6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606" name="Google Shape;606;p4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7" name="Google Shape;607;p4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idx="10" type="dt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" name="Google Shape;26;p2"/>
          <p:cNvSpPr txBox="1"/>
          <p:nvPr>
            <p:ph idx="11" type="ftr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idx="12" type="sldNum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  only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idx="10" type="dt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319087" y="1828800"/>
            <a:ext cx="8824913" cy="5029200"/>
            <a:chOff x="319087" y="1828800"/>
            <a:chExt cx="8824913" cy="5029200"/>
          </a:xfrm>
        </p:grpSpPr>
        <p:sp>
          <p:nvSpPr>
            <p:cNvPr id="11" name="Google Shape;11;p1"/>
            <p:cNvSpPr/>
            <p:nvPr/>
          </p:nvSpPr>
          <p:spPr>
            <a:xfrm>
              <a:off x="838200" y="4618037"/>
              <a:ext cx="8305800" cy="2239962"/>
            </a:xfrm>
            <a:custGeom>
              <a:rect b="b" l="l" r="r" t="t"/>
              <a:pathLst>
                <a:path extrusionOk="0" h="2182" w="4897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2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333375" y="1828800"/>
              <a:ext cx="8810625" cy="5029200"/>
            </a:xfrm>
            <a:custGeom>
              <a:rect b="b" l="l" r="r" t="t"/>
              <a:pathLst>
                <a:path extrusionOk="0" h="3168" w="5550">
                  <a:moveTo>
                    <a:pt x="330" y="1764"/>
                  </a:moveTo>
                  <a:lnTo>
                    <a:pt x="0" y="1764"/>
                  </a:lnTo>
                  <a:lnTo>
                    <a:pt x="0" y="3168"/>
                  </a:lnTo>
                  <a:lnTo>
                    <a:pt x="5550" y="3168"/>
                  </a:lnTo>
                  <a:lnTo>
                    <a:pt x="5550" y="0"/>
                  </a:lnTo>
                  <a:lnTo>
                    <a:pt x="330" y="0"/>
                  </a:lnTo>
                  <a:lnTo>
                    <a:pt x="330" y="1764"/>
                  </a:lnTo>
                  <a:close/>
                </a:path>
              </a:pathLst>
            </a:custGeom>
            <a:solidFill>
              <a:schemeClr val="lt2">
                <a:alpha val="2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38200" y="4654550"/>
              <a:ext cx="8305800" cy="2203450"/>
            </a:xfrm>
            <a:custGeom>
              <a:rect b="b" l="l" r="r" t="t"/>
              <a:pathLst>
                <a:path extrusionOk="0" h="2182" w="4897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38200" y="1828800"/>
              <a:ext cx="7313612" cy="46037"/>
            </a:xfrm>
            <a:custGeom>
              <a:rect b="b" l="l" r="r" t="t"/>
              <a:pathLst>
                <a:path extrusionOk="0" h="149" w="5387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5D00"/>
                </a:gs>
                <a:gs pos="100000">
                  <a:srgbClr val="0066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38200" y="1828800"/>
              <a:ext cx="46037" cy="2833687"/>
            </a:xfrm>
            <a:custGeom>
              <a:rect b="b" l="l" r="r" t="t"/>
              <a:pathLst>
                <a:path extrusionOk="0" h="2161" w="29">
                  <a:moveTo>
                    <a:pt x="0" y="0"/>
                  </a:moveTo>
                  <a:lnTo>
                    <a:pt x="0" y="2161"/>
                  </a:lnTo>
                  <a:lnTo>
                    <a:pt x="29" y="2161"/>
                  </a:lnTo>
                  <a:lnTo>
                    <a:pt x="27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28562"/>
                </a:gs>
                <a:gs pos="100000">
                  <a:schemeClr val="lt2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36612" y="4610100"/>
              <a:ext cx="46037" cy="2247900"/>
            </a:xfrm>
            <a:custGeom>
              <a:rect b="b" l="l" r="r" t="t"/>
              <a:pathLst>
                <a:path extrusionOk="0" h="1416" w="29">
                  <a:moveTo>
                    <a:pt x="0" y="1416"/>
                  </a:moveTo>
                  <a:lnTo>
                    <a:pt x="29" y="1416"/>
                  </a:lnTo>
                  <a:lnTo>
                    <a:pt x="28" y="24"/>
                  </a:lnTo>
                  <a:lnTo>
                    <a:pt x="0" y="0"/>
                  </a:lnTo>
                  <a:lnTo>
                    <a:pt x="0" y="1416"/>
                  </a:lnTo>
                  <a:close/>
                </a:path>
              </a:pathLst>
            </a:custGeom>
            <a:gradFill>
              <a:gsLst>
                <a:gs pos="0">
                  <a:srgbClr val="628562"/>
                </a:gs>
                <a:gs pos="100000">
                  <a:srgbClr val="0066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9087" y="4610100"/>
              <a:ext cx="4570412" cy="46037"/>
            </a:xfrm>
            <a:custGeom>
              <a:rect b="b" l="l" r="r" t="t"/>
              <a:pathLst>
                <a:path extrusionOk="0" h="149" w="5387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5D00"/>
                </a:gs>
                <a:gs pos="100000">
                  <a:srgbClr val="0066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9087" y="4610100"/>
              <a:ext cx="47625" cy="2247900"/>
            </a:xfrm>
            <a:custGeom>
              <a:rect b="b" l="l" r="r" t="t"/>
              <a:pathLst>
                <a:path extrusionOk="0" h="1416" w="30">
                  <a:moveTo>
                    <a:pt x="0" y="0"/>
                  </a:moveTo>
                  <a:lnTo>
                    <a:pt x="0" y="1416"/>
                  </a:lnTo>
                  <a:lnTo>
                    <a:pt x="29" y="1416"/>
                  </a:lnTo>
                  <a:lnTo>
                    <a:pt x="3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28562"/>
                </a:gs>
                <a:gs pos="100000">
                  <a:srgbClr val="006600">
                    <a:alpha val="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2" name="Google Shape;22;p1"/>
          <p:cNvSpPr txBox="1"/>
          <p:nvPr>
            <p:ph type="title"/>
          </p:nvPr>
        </p:nvSpPr>
        <p:spPr>
          <a:xfrm>
            <a:off x="457200" y="244475"/>
            <a:ext cx="8385175" cy="143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" type="body"/>
          </p:nvPr>
        </p:nvSpPr>
        <p:spPr>
          <a:xfrm>
            <a:off x="838200" y="1905000"/>
            <a:ext cx="800735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41.jpg"/><Relationship Id="rId5" Type="http://schemas.openxmlformats.org/officeDocument/2006/relationships/image" Target="../media/image45.jpg"/><Relationship Id="rId6" Type="http://schemas.openxmlformats.org/officeDocument/2006/relationships/image" Target="../media/image4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4294967295" type="title"/>
          </p:nvPr>
        </p:nvSpPr>
        <p:spPr>
          <a:xfrm>
            <a:off x="115887" y="15875"/>
            <a:ext cx="8874125" cy="855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    PRINCIPLES OF HIGH SPEED FLIGHT 1 </a:t>
            </a:r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7562"/>
            <a:ext cx="9144000" cy="60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>
            <p:ph idx="4294967295" type="title"/>
          </p:nvPr>
        </p:nvSpPr>
        <p:spPr>
          <a:xfrm>
            <a:off x="457200" y="26987"/>
            <a:ext cx="8385175" cy="423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1 MEANS DIFFERENT SPEEDS AT DIFFERENT ALTITUDES:</a:t>
            </a:r>
            <a:endParaRPr/>
          </a:p>
        </p:txBody>
      </p:sp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9275"/>
            <a:ext cx="9144000" cy="22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 txBox="1"/>
          <p:nvPr/>
        </p:nvSpPr>
        <p:spPr>
          <a:xfrm>
            <a:off x="2052637" y="3278187"/>
            <a:ext cx="49768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AND IN DIFFERENT MEDIUMS – FOR EXAMPLE:</a:t>
            </a:r>
            <a:endParaRPr/>
          </a:p>
        </p:txBody>
      </p:sp>
      <p:sp>
        <p:nvSpPr>
          <p:cNvPr id="153" name="Google Shape;153;p13"/>
          <p:cNvSpPr txBox="1"/>
          <p:nvPr/>
        </p:nvSpPr>
        <p:spPr>
          <a:xfrm>
            <a:off x="457200" y="3910012"/>
            <a:ext cx="8385175" cy="544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b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speed of sound in water is 4.24 times the speed of sound in air.</a:t>
            </a:r>
            <a:b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64062"/>
            <a:ext cx="9144000" cy="2303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idx="4294967295" type="title"/>
          </p:nvPr>
        </p:nvSpPr>
        <p:spPr>
          <a:xfrm>
            <a:off x="1803400" y="90487"/>
            <a:ext cx="5459412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COMPRESSION WAVES</a:t>
            </a:r>
            <a:endParaRPr/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00512"/>
            <a:ext cx="9144000" cy="277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/>
        </p:nvSpPr>
        <p:spPr>
          <a:xfrm>
            <a:off x="450850" y="1681162"/>
            <a:ext cx="7118350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MFS = 0.72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AIRFLOW ACCELERATED OVER AEROFOIL TO MACH 1.0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THEREFORE IN THIS EXAMPLE,  CRITICAL MACH NUMBER (Mcrit) = M 0.72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 AIRFLOW  OFTEN  BECOMES SONIC EARLIER (e.g.) OVER COCKPIT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idx="4294967295" type="title"/>
          </p:nvPr>
        </p:nvSpPr>
        <p:spPr>
          <a:xfrm>
            <a:off x="1804987" y="76200"/>
            <a:ext cx="5468937" cy="690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COMPRESSION WAVES</a:t>
            </a:r>
            <a:endParaRPr/>
          </a:p>
        </p:txBody>
      </p:sp>
      <p:pic>
        <p:nvPicPr>
          <p:cNvPr id="169" name="Google Shape;1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87800"/>
            <a:ext cx="9144000" cy="28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 txBox="1"/>
          <p:nvPr/>
        </p:nvSpPr>
        <p:spPr>
          <a:xfrm>
            <a:off x="636587" y="1154112"/>
            <a:ext cx="8507412" cy="2684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MFS HAS INCREASED TO  0.77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AIRFLOW EXCEEDS MACH 1 INSIDE THE SONIC 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SONIC LINE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IS THE BOUNDARY BETWEEN SUBSONIC MFS AND SUPERSONIC AIRFLOW (Mach local)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EXTREMELY NARROW REGION OF INCREASED DENSITY, PRESSURE AND TEMPERATURE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FORMS AT RIGHT ANGLES TO THE  WING –THIS IS  CALLED A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SHOCKWAVE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AIRFLOW  SPEED IS VIOLENTLY REDUCED TO SUBSONIC BY THE SHOCKWAVE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5"/>
          <p:cNvSpPr/>
          <p:nvPr/>
        </p:nvSpPr>
        <p:spPr>
          <a:xfrm>
            <a:off x="352425" y="12446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361950" y="16827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358775" y="21209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357187" y="25590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358775" y="32194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>
            <p:ph idx="4294967295" type="title"/>
          </p:nvPr>
        </p:nvSpPr>
        <p:spPr>
          <a:xfrm>
            <a:off x="2120900" y="77787"/>
            <a:ext cx="49530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COMPRESSION WAVES</a:t>
            </a:r>
            <a:endParaRPr/>
          </a:p>
        </p:txBody>
      </p:sp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86237"/>
            <a:ext cx="9144000" cy="267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6"/>
          <p:cNvSpPr txBox="1"/>
          <p:nvPr/>
        </p:nvSpPr>
        <p:spPr>
          <a:xfrm>
            <a:off x="-92075" y="630237"/>
            <a:ext cx="2460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160337" y="1638300"/>
            <a:ext cx="7275512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MFS HAS NOW INCREASED IN THIS EXAMPLE TO MACH 0.82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AREA OF SUPERSONIC FLOW ABOVE THE WING HAS INCREASED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SHOCKWAVE HAS GROWN LARGER, STRONGER AND MOVED REARWARDS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idx="4294967295" type="title"/>
          </p:nvPr>
        </p:nvSpPr>
        <p:spPr>
          <a:xfrm>
            <a:off x="2552700" y="82550"/>
            <a:ext cx="3959225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FLOW VELOCITIES</a:t>
            </a:r>
            <a:endParaRPr/>
          </a:p>
        </p:txBody>
      </p:sp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68862"/>
            <a:ext cx="9144000" cy="19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7"/>
          <p:cNvSpPr txBox="1"/>
          <p:nvPr/>
        </p:nvSpPr>
        <p:spPr>
          <a:xfrm>
            <a:off x="77787" y="1852612"/>
            <a:ext cx="8804275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FLOW VELOCITIES CONTINUE TO INCREASE UNTIL REACHING THE SHOCKWAVE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VIOLENT DECELERATION OCCURS AT THE SHOCK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 PRESSURE INSIDE THE SHOCKWAVE CAUSES </a:t>
            </a:r>
            <a:r>
              <a:rPr b="1" i="0" lang="en-US" sz="1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ADVERSE PRESSURE GRADIENT</a:t>
            </a: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idx="4294967295" type="title"/>
          </p:nvPr>
        </p:nvSpPr>
        <p:spPr>
          <a:xfrm>
            <a:off x="1133475" y="96837"/>
            <a:ext cx="6808787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SHOCK INDUCED FLOW SEPARATION</a:t>
            </a:r>
            <a:endParaRPr/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21100"/>
            <a:ext cx="9144000" cy="31575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/>
          <p:nvPr/>
        </p:nvSpPr>
        <p:spPr>
          <a:xfrm>
            <a:off x="544512" y="830262"/>
            <a:ext cx="3270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65087" y="1744662"/>
            <a:ext cx="8975725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VERY STRONG ADVERSE PRESSURE GRADIENT CAUSES FLOW SEPARATION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LEADS TO A SHARP INCREASE IN DRAG COEFFICIENT AND REDUCTION IN LIFT COEFFICIENT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71737"/>
            <a:ext cx="9144000" cy="43862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/>
        </p:nvSpPr>
        <p:spPr>
          <a:xfrm>
            <a:off x="2300287" y="63500"/>
            <a:ext cx="44688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Narrow"/>
              <a:buNone/>
            </a:pPr>
            <a:r>
              <a:rPr b="1" i="0" lang="en-US" sz="28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DIVISION OF MACH NUMBERS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73025" y="563562"/>
            <a:ext cx="9058275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SUBSONIC:      Mfs  AT  WHICH  ALL SURFACES  ARE  SURROUNDED  ONLY  BY SUBSONIC  BUT COMPRESSIBLE  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Below M crit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TRANSONIC:    Mfs AT WHICH SURFACES ARE SURROUNDED BY A MIX OF SUBSONIC AND SUPERSONIC 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Between M crit and totally supersonic flow ( which is roughly M 1.3)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SUPERSONIC: Mfs AT WHICH ALL SURFACES ARE SURROUNDED BY SUPERSONIC FLOW – (normally above about M 1.3) </a:t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5710237" y="3713162"/>
            <a:ext cx="15414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CC3300"/>
                </a:solidFill>
                <a:latin typeface="Arial Narrow"/>
                <a:ea typeface="Arial Narrow"/>
                <a:cs typeface="Arial Narrow"/>
                <a:sym typeface="Arial Narrow"/>
              </a:rPr>
              <a:t>Flow is below M 0.3</a:t>
            </a:r>
            <a:endParaRPr/>
          </a:p>
        </p:txBody>
      </p:sp>
      <p:cxnSp>
        <p:nvCxnSpPr>
          <p:cNvPr id="211" name="Google Shape;211;p19"/>
          <p:cNvCxnSpPr/>
          <p:nvPr/>
        </p:nvCxnSpPr>
        <p:spPr>
          <a:xfrm flipH="1">
            <a:off x="6361112" y="3975100"/>
            <a:ext cx="649287" cy="423862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12" name="Google Shape;212;p19"/>
          <p:cNvCxnSpPr/>
          <p:nvPr/>
        </p:nvCxnSpPr>
        <p:spPr>
          <a:xfrm flipH="1">
            <a:off x="5221287" y="3922712"/>
            <a:ext cx="622300" cy="1033462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idx="4294967295" type="title"/>
          </p:nvPr>
        </p:nvSpPr>
        <p:spPr>
          <a:xfrm>
            <a:off x="2692400" y="74612"/>
            <a:ext cx="3746500" cy="39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SUBSONIC FLOW IN A DUCT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51112"/>
            <a:ext cx="9144000" cy="431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5546725" y="2878137"/>
            <a:ext cx="220821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ADVERSE PRESSURE GRADIENT</a:t>
            </a: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2120900" y="1225550"/>
            <a:ext cx="51593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NORMAL  LAWS  OF  CONTINUITY  AND  BERNOULLI  APPLY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4294967295" type="title"/>
          </p:nvPr>
        </p:nvSpPr>
        <p:spPr>
          <a:xfrm>
            <a:off x="2641600" y="53975"/>
            <a:ext cx="38131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SONIC FLOW IN A DUCT</a:t>
            </a:r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55962"/>
            <a:ext cx="9144000" cy="3602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/>
        </p:nvSpPr>
        <p:spPr>
          <a:xfrm>
            <a:off x="5646737" y="4370387"/>
            <a:ext cx="252571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3300"/>
                </a:solidFill>
                <a:latin typeface="Arial Narrow"/>
                <a:ea typeface="Arial Narrow"/>
                <a:cs typeface="Arial Narrow"/>
                <a:sym typeface="Arial Narrow"/>
              </a:rPr>
              <a:t>ADVERSE PRESSURE GRADIENT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271462" y="1292225"/>
            <a:ext cx="87709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INCOMING HIGH SPEED SUBSONIC AIRFLOW  -  AN INCIPIENT BUT RELATIVELY WEAK SHOCKWAVE FORMS AT THE THROAT  -  THE RESULT OF FLOW ACCELERATION  TO MACH 1 IN THE CONVERGENT PART OF THE DUCT.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ADVERSE PRESSURE GRADIENT BEGINS IN THE INCIPIENT SHOCK AT THE THROAT, BUT CAN CONTINUE IN THE DIVERGENT  SECTION   -   THIS LEADS TO TURBULENT FLOW.  </a:t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85725" y="13970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85725" y="21288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idx="4294967295" type="title"/>
          </p:nvPr>
        </p:nvSpPr>
        <p:spPr>
          <a:xfrm>
            <a:off x="2513012" y="76200"/>
            <a:ext cx="40513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 FLOW IN A DUCT      </a:t>
            </a:r>
            <a:endParaRPr/>
          </a:p>
        </p:txBody>
      </p:sp>
      <p:sp>
        <p:nvSpPr>
          <p:cNvPr id="238" name="Google Shape;238;p22"/>
          <p:cNvSpPr txBox="1"/>
          <p:nvPr/>
        </p:nvSpPr>
        <p:spPr>
          <a:xfrm>
            <a:off x="203200" y="533400"/>
            <a:ext cx="7766050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 THE DIAGRAM BELOW, THE FLOW IS SUPERSONIC.  BOTH CONVERGENT AND DIVERGENT SECTIONS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OF THE DUCT CREATE DISTURBANCES CALLED </a:t>
            </a:r>
            <a:r>
              <a:rPr b="1" i="0" lang="en-US" sz="14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WAVES.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sng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  THE CONVERGENT SECTION OF THE DUCT THE WAVES ARE  A SERIES OF WEAK SHOCK WAVES.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FLOW VELOCITY IS GRADUALLY REDUCED BY THE SERIES OF SHOCK WAVES; WHILST THE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TEMPERATURE, PRESSURE AND DENSITY ALL INCREASE.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           </a:t>
            </a:r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05050"/>
            <a:ext cx="9144000" cy="455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2"/>
          <p:cNvCxnSpPr/>
          <p:nvPr/>
        </p:nvCxnSpPr>
        <p:spPr>
          <a:xfrm>
            <a:off x="6384925" y="2346325"/>
            <a:ext cx="25400" cy="45116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41" name="Google Shape;241;p22"/>
          <p:cNvSpPr txBox="1"/>
          <p:nvPr/>
        </p:nvSpPr>
        <p:spPr>
          <a:xfrm>
            <a:off x="3760787" y="2438400"/>
            <a:ext cx="2016125" cy="3968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Narrow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Convergent duct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6507162" y="2386012"/>
            <a:ext cx="18430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Narrow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Divergent Duct</a:t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39687" y="6445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39687" y="14081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3694112" y="2562225"/>
            <a:ext cx="107950" cy="10795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 flipH="1">
            <a:off x="3995737" y="4422775"/>
            <a:ext cx="2160587" cy="792162"/>
          </a:xfrm>
          <a:prstGeom prst="flowChartDelay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" name="Google Shape;43;p5"/>
          <p:cNvSpPr/>
          <p:nvPr/>
        </p:nvSpPr>
        <p:spPr>
          <a:xfrm rot="-780000">
            <a:off x="6084887" y="5300662"/>
            <a:ext cx="1006475" cy="174625"/>
          </a:xfrm>
          <a:custGeom>
            <a:rect b="b" l="l" r="r" t="t"/>
            <a:pathLst>
              <a:path extrusionOk="0" h="241" w="1544">
                <a:moveTo>
                  <a:pt x="0" y="105"/>
                </a:moveTo>
                <a:cubicBezTo>
                  <a:pt x="125" y="189"/>
                  <a:pt x="230" y="95"/>
                  <a:pt x="230" y="95"/>
                </a:cubicBezTo>
                <a:cubicBezTo>
                  <a:pt x="314" y="0"/>
                  <a:pt x="450" y="95"/>
                  <a:pt x="450" y="95"/>
                </a:cubicBezTo>
                <a:cubicBezTo>
                  <a:pt x="544" y="189"/>
                  <a:pt x="701" y="115"/>
                  <a:pt x="701" y="115"/>
                </a:cubicBezTo>
                <a:cubicBezTo>
                  <a:pt x="806" y="21"/>
                  <a:pt x="953" y="115"/>
                  <a:pt x="953" y="115"/>
                </a:cubicBezTo>
                <a:cubicBezTo>
                  <a:pt x="1078" y="241"/>
                  <a:pt x="1214" y="115"/>
                  <a:pt x="1214" y="115"/>
                </a:cubicBezTo>
                <a:lnTo>
                  <a:pt x="1544" y="11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4" name="Google Shape;44;p5"/>
          <p:cNvCxnSpPr/>
          <p:nvPr/>
        </p:nvCxnSpPr>
        <p:spPr>
          <a:xfrm>
            <a:off x="1763712" y="4652962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45" name="Google Shape;45;p5"/>
          <p:cNvCxnSpPr/>
          <p:nvPr/>
        </p:nvCxnSpPr>
        <p:spPr>
          <a:xfrm>
            <a:off x="2124075" y="4740275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46" name="Google Shape;46;p5"/>
          <p:cNvSpPr/>
          <p:nvPr/>
        </p:nvSpPr>
        <p:spPr>
          <a:xfrm>
            <a:off x="3563937" y="5013325"/>
            <a:ext cx="1047750" cy="287337"/>
          </a:xfrm>
          <a:custGeom>
            <a:rect b="b" l="l" r="r" t="t"/>
            <a:pathLst>
              <a:path extrusionOk="0" h="241" w="660">
                <a:moveTo>
                  <a:pt x="0" y="42"/>
                </a:moveTo>
                <a:cubicBezTo>
                  <a:pt x="366" y="0"/>
                  <a:pt x="336" y="241"/>
                  <a:pt x="660" y="23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7" name="Google Shape;47;p5"/>
          <p:cNvCxnSpPr/>
          <p:nvPr/>
        </p:nvCxnSpPr>
        <p:spPr>
          <a:xfrm>
            <a:off x="1763712" y="6237287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48" name="Google Shape;48;p5"/>
          <p:cNvCxnSpPr/>
          <p:nvPr/>
        </p:nvCxnSpPr>
        <p:spPr>
          <a:xfrm>
            <a:off x="3635375" y="5805487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49" name="Google Shape;49;p5"/>
          <p:cNvSpPr/>
          <p:nvPr/>
        </p:nvSpPr>
        <p:spPr>
          <a:xfrm>
            <a:off x="3563937" y="5229225"/>
            <a:ext cx="1295400" cy="287337"/>
          </a:xfrm>
          <a:custGeom>
            <a:rect b="b" l="l" r="r" t="t"/>
            <a:pathLst>
              <a:path extrusionOk="0" h="241" w="660">
                <a:moveTo>
                  <a:pt x="0" y="42"/>
                </a:moveTo>
                <a:cubicBezTo>
                  <a:pt x="366" y="0"/>
                  <a:pt x="336" y="241"/>
                  <a:pt x="660" y="23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3492500" y="5516562"/>
            <a:ext cx="1295400" cy="144462"/>
          </a:xfrm>
          <a:custGeom>
            <a:rect b="b" l="l" r="r" t="t"/>
            <a:pathLst>
              <a:path extrusionOk="0" h="241" w="660">
                <a:moveTo>
                  <a:pt x="0" y="42"/>
                </a:moveTo>
                <a:cubicBezTo>
                  <a:pt x="366" y="0"/>
                  <a:pt x="336" y="241"/>
                  <a:pt x="660" y="23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1" name="Google Shape;51;p5"/>
          <p:cNvGrpSpPr/>
          <p:nvPr/>
        </p:nvGrpSpPr>
        <p:grpSpPr>
          <a:xfrm flipH="1" rot="10800000">
            <a:off x="3492500" y="3860800"/>
            <a:ext cx="1366837" cy="792162"/>
            <a:chOff x="3708400" y="5229225"/>
            <a:chExt cx="1366837" cy="792162"/>
          </a:xfrm>
        </p:grpSpPr>
        <p:sp>
          <p:nvSpPr>
            <p:cNvPr id="52" name="Google Shape;52;p5"/>
            <p:cNvSpPr/>
            <p:nvPr/>
          </p:nvSpPr>
          <p:spPr>
            <a:xfrm>
              <a:off x="3779837" y="5229225"/>
              <a:ext cx="1047750" cy="287337"/>
            </a:xfrm>
            <a:custGeom>
              <a:rect b="b" l="l" r="r" t="t"/>
              <a:pathLst>
                <a:path extrusionOk="0" h="241" w="660">
                  <a:moveTo>
                    <a:pt x="0" y="42"/>
                  </a:moveTo>
                  <a:cubicBezTo>
                    <a:pt x="366" y="0"/>
                    <a:pt x="336" y="241"/>
                    <a:pt x="660" y="23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3" name="Google Shape;53;p5"/>
            <p:cNvCxnSpPr/>
            <p:nvPr/>
          </p:nvCxnSpPr>
          <p:spPr>
            <a:xfrm>
              <a:off x="3851275" y="6021387"/>
              <a:ext cx="935037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sp>
          <p:nvSpPr>
            <p:cNvPr id="54" name="Google Shape;54;p5"/>
            <p:cNvSpPr/>
            <p:nvPr/>
          </p:nvSpPr>
          <p:spPr>
            <a:xfrm>
              <a:off x="3779837" y="5445125"/>
              <a:ext cx="1295400" cy="287337"/>
            </a:xfrm>
            <a:custGeom>
              <a:rect b="b" l="l" r="r" t="t"/>
              <a:pathLst>
                <a:path extrusionOk="0" h="241" w="660">
                  <a:moveTo>
                    <a:pt x="0" y="42"/>
                  </a:moveTo>
                  <a:cubicBezTo>
                    <a:pt x="366" y="0"/>
                    <a:pt x="336" y="241"/>
                    <a:pt x="660" y="23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708400" y="5732462"/>
              <a:ext cx="1295400" cy="144462"/>
            </a:xfrm>
            <a:custGeom>
              <a:rect b="b" l="l" r="r" t="t"/>
              <a:pathLst>
                <a:path extrusionOk="0" h="241" w="660">
                  <a:moveTo>
                    <a:pt x="0" y="42"/>
                  </a:moveTo>
                  <a:cubicBezTo>
                    <a:pt x="366" y="0"/>
                    <a:pt x="336" y="241"/>
                    <a:pt x="660" y="23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6" name="Google Shape;56;p5"/>
          <p:cNvGrpSpPr/>
          <p:nvPr/>
        </p:nvGrpSpPr>
        <p:grpSpPr>
          <a:xfrm>
            <a:off x="2360612" y="3040062"/>
            <a:ext cx="1068387" cy="204787"/>
            <a:chOff x="6950075" y="6199187"/>
            <a:chExt cx="1068387" cy="204787"/>
          </a:xfrm>
        </p:grpSpPr>
        <p:cxnSp>
          <p:nvCxnSpPr>
            <p:cNvPr id="57" name="Google Shape;57;p5"/>
            <p:cNvCxnSpPr/>
            <p:nvPr/>
          </p:nvCxnSpPr>
          <p:spPr>
            <a:xfrm>
              <a:off x="6950075" y="6308725"/>
              <a:ext cx="935037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sp>
          <p:nvSpPr>
            <p:cNvPr id="58" name="Google Shape;58;p5"/>
            <p:cNvSpPr/>
            <p:nvPr/>
          </p:nvSpPr>
          <p:spPr>
            <a:xfrm rot="5400000">
              <a:off x="7740650" y="6126162"/>
              <a:ext cx="204787" cy="350837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9" name="Google Shape;59;p5"/>
          <p:cNvSpPr/>
          <p:nvPr/>
        </p:nvSpPr>
        <p:spPr>
          <a:xfrm>
            <a:off x="6243637" y="4521200"/>
            <a:ext cx="2001837" cy="531812"/>
          </a:xfrm>
          <a:custGeom>
            <a:rect b="b" l="l" r="r" t="t"/>
            <a:pathLst>
              <a:path extrusionOk="0" h="335" w="1261">
                <a:moveTo>
                  <a:pt x="68" y="157"/>
                </a:moveTo>
                <a:cubicBezTo>
                  <a:pt x="104" y="99"/>
                  <a:pt x="115" y="114"/>
                  <a:pt x="183" y="125"/>
                </a:cubicBezTo>
                <a:cubicBezTo>
                  <a:pt x="161" y="192"/>
                  <a:pt x="159" y="266"/>
                  <a:pt x="120" y="324"/>
                </a:cubicBezTo>
                <a:cubicBezTo>
                  <a:pt x="0" y="311"/>
                  <a:pt x="14" y="335"/>
                  <a:pt x="47" y="241"/>
                </a:cubicBezTo>
                <a:cubicBezTo>
                  <a:pt x="159" y="279"/>
                  <a:pt x="87" y="264"/>
                  <a:pt x="267" y="251"/>
                </a:cubicBezTo>
                <a:cubicBezTo>
                  <a:pt x="292" y="245"/>
                  <a:pt x="322" y="242"/>
                  <a:pt x="340" y="220"/>
                </a:cubicBezTo>
                <a:cubicBezTo>
                  <a:pt x="366" y="187"/>
                  <a:pt x="361" y="118"/>
                  <a:pt x="392" y="73"/>
                </a:cubicBezTo>
                <a:cubicBezTo>
                  <a:pt x="413" y="77"/>
                  <a:pt x="436" y="74"/>
                  <a:pt x="455" y="84"/>
                </a:cubicBezTo>
                <a:cubicBezTo>
                  <a:pt x="495" y="104"/>
                  <a:pt x="473" y="169"/>
                  <a:pt x="497" y="199"/>
                </a:cubicBezTo>
                <a:cubicBezTo>
                  <a:pt x="512" y="219"/>
                  <a:pt x="538" y="223"/>
                  <a:pt x="560" y="230"/>
                </a:cubicBezTo>
                <a:cubicBezTo>
                  <a:pt x="630" y="207"/>
                  <a:pt x="608" y="120"/>
                  <a:pt x="675" y="115"/>
                </a:cubicBezTo>
                <a:cubicBezTo>
                  <a:pt x="766" y="109"/>
                  <a:pt x="856" y="108"/>
                  <a:pt x="947" y="104"/>
                </a:cubicBezTo>
                <a:cubicBezTo>
                  <a:pt x="943" y="84"/>
                  <a:pt x="926" y="31"/>
                  <a:pt x="947" y="10"/>
                </a:cubicBezTo>
                <a:cubicBezTo>
                  <a:pt x="957" y="0"/>
                  <a:pt x="975" y="3"/>
                  <a:pt x="989" y="0"/>
                </a:cubicBezTo>
                <a:cubicBezTo>
                  <a:pt x="1039" y="33"/>
                  <a:pt x="1013" y="40"/>
                  <a:pt x="1062" y="73"/>
                </a:cubicBezTo>
                <a:cubicBezTo>
                  <a:pt x="1076" y="70"/>
                  <a:pt x="1092" y="71"/>
                  <a:pt x="1104" y="63"/>
                </a:cubicBezTo>
                <a:cubicBezTo>
                  <a:pt x="1115" y="56"/>
                  <a:pt x="1113" y="34"/>
                  <a:pt x="1125" y="31"/>
                </a:cubicBezTo>
                <a:cubicBezTo>
                  <a:pt x="1138" y="28"/>
                  <a:pt x="1184" y="80"/>
                  <a:pt x="1188" y="84"/>
                </a:cubicBezTo>
                <a:cubicBezTo>
                  <a:pt x="1205" y="80"/>
                  <a:pt x="1225" y="83"/>
                  <a:pt x="1240" y="73"/>
                </a:cubicBezTo>
                <a:cubicBezTo>
                  <a:pt x="1249" y="67"/>
                  <a:pt x="1243" y="50"/>
                  <a:pt x="1251" y="42"/>
                </a:cubicBezTo>
                <a:cubicBezTo>
                  <a:pt x="1254" y="39"/>
                  <a:pt x="1258" y="49"/>
                  <a:pt x="1261" y="52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6450012" y="3524250"/>
            <a:ext cx="2079625" cy="665162"/>
          </a:xfrm>
          <a:custGeom>
            <a:rect b="b" l="l" r="r" t="t"/>
            <a:pathLst>
              <a:path extrusionOk="0" h="419" w="1310">
                <a:moveTo>
                  <a:pt x="1310" y="10"/>
                </a:moveTo>
                <a:cubicBezTo>
                  <a:pt x="1310" y="10"/>
                  <a:pt x="1310" y="204"/>
                  <a:pt x="1310" y="398"/>
                </a:cubicBezTo>
                <a:cubicBezTo>
                  <a:pt x="1048" y="419"/>
                  <a:pt x="1164" y="398"/>
                  <a:pt x="630" y="398"/>
                </a:cubicBezTo>
                <a:cubicBezTo>
                  <a:pt x="389" y="387"/>
                  <a:pt x="158" y="304"/>
                  <a:pt x="0" y="220"/>
                </a:cubicBezTo>
                <a:cubicBezTo>
                  <a:pt x="189" y="105"/>
                  <a:pt x="336" y="73"/>
                  <a:pt x="640" y="10"/>
                </a:cubicBezTo>
                <a:cubicBezTo>
                  <a:pt x="996" y="0"/>
                  <a:pt x="1171" y="10"/>
                  <a:pt x="1310" y="1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" name="Google Shape;61;p5"/>
          <p:cNvPicPr preferRelativeResize="0"/>
          <p:nvPr/>
        </p:nvPicPr>
        <p:blipFill rotWithShape="1">
          <a:blip r:embed="rId3">
            <a:alphaModFix/>
          </a:blip>
          <a:srcRect b="0" l="9813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 txBox="1"/>
          <p:nvPr/>
        </p:nvSpPr>
        <p:spPr>
          <a:xfrm>
            <a:off x="3657600" y="280987"/>
            <a:ext cx="17954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63" name="Google Shape;63;p5"/>
          <p:cNvSpPr txBox="1"/>
          <p:nvPr/>
        </p:nvSpPr>
        <p:spPr>
          <a:xfrm>
            <a:off x="203200" y="3968750"/>
            <a:ext cx="8769350" cy="2684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relative airflow compressibility issues as they become apparent at EAS values above 250 kts;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processes and effects of shockwave formation under varying  flight circumstances;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Induce an awareness of the differences between subsonic, transonic and supersonic flight; also with particular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regard to lift and drag coefficients; and various definitions;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 a general awareness of the fundamental differences between subsonic and supersonic flow;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design strategies which  mitigate compressibility  effects;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effects of high altitude on handling and stability; also with particular regard to associated limitations.  </a:t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22225" y="6472237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23812" y="6021387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23812" y="4062412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23812" y="4937125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23812" y="4492625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15875" y="5583237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idx="4294967295" type="title"/>
          </p:nvPr>
        </p:nvSpPr>
        <p:spPr>
          <a:xfrm>
            <a:off x="2044700" y="82550"/>
            <a:ext cx="4967287" cy="465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 FLOW IN A DUCT (cont’d)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82550" y="1249362"/>
            <a:ext cx="8901112" cy="69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JET ENGINE DUCTING IS DESIGNED TO REDUCE  INLET FLOW VELOCITY TO SUBSONIC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BEFORE THE FLOW ENTERS THE FIRST COMPRESSOR.</a:t>
            </a:r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05050"/>
            <a:ext cx="91440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/>
        </p:nvSpPr>
        <p:spPr>
          <a:xfrm>
            <a:off x="3683000" y="2420937"/>
            <a:ext cx="2014537" cy="41116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55" name="Google Shape;255;p23"/>
          <p:cNvCxnSpPr/>
          <p:nvPr/>
        </p:nvCxnSpPr>
        <p:spPr>
          <a:xfrm>
            <a:off x="6296025" y="2333625"/>
            <a:ext cx="19050" cy="45243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6" name="Google Shape;256;p23"/>
          <p:cNvSpPr txBox="1"/>
          <p:nvPr/>
        </p:nvSpPr>
        <p:spPr>
          <a:xfrm>
            <a:off x="2914650" y="2413000"/>
            <a:ext cx="56435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Narrow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Convergent duct         Divergent duct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4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33700"/>
            <a:ext cx="91440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466725" y="0"/>
            <a:ext cx="81645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SUPERSONIC FLOW IN A DIVERGENT (De Laval) DUCT (cont’d)</a:t>
            </a:r>
            <a:endParaRPr/>
          </a:p>
        </p:txBody>
      </p:sp>
      <p:sp>
        <p:nvSpPr>
          <p:cNvPr id="263" name="Google Shape;263;p24"/>
          <p:cNvSpPr txBox="1"/>
          <p:nvPr/>
        </p:nvSpPr>
        <p:spPr>
          <a:xfrm>
            <a:off x="174625" y="519112"/>
            <a:ext cx="8915400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  THE  EXPANDING  PART  OF  A  DUCT,  SUPERSONIC  FLOW  ACCELERATES.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DENSITY  REDUCES  AND  VOLUME  INCREASES  FASTER  THAN  THE  FLOW  ACCELERATION – THE DUCT  MUST  EXPAND TO  ACCOMMODATE  THE  FLOW.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TEMPERATURE  REDUCES  BECAUSE  OF  DENSITY AND  VOLUME  CHANGE – THIS  REDUCES  SONIC VELOCITY AND  INCREASES  THE  MACH  NUMBER  OF  THE  FLOW. </a:t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50800" y="6381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50800" y="12350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50800" y="205898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idx="4294967295" type="title"/>
          </p:nvPr>
        </p:nvSpPr>
        <p:spPr>
          <a:xfrm>
            <a:off x="1536700" y="79375"/>
            <a:ext cx="6013450" cy="43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EXPANDING  (De Laval)  NOZZLE  APPLICATION</a:t>
            </a:r>
            <a:endParaRPr/>
          </a:p>
        </p:txBody>
      </p:sp>
      <p:pic>
        <p:nvPicPr>
          <p:cNvPr descr="sr71 shock" id="273" name="Google Shape;2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06537"/>
            <a:ext cx="9144000" cy="535146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 txBox="1"/>
          <p:nvPr/>
        </p:nvSpPr>
        <p:spPr>
          <a:xfrm>
            <a:off x="5668962" y="5187950"/>
            <a:ext cx="34099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3366"/>
                </a:solidFill>
                <a:latin typeface="Arial Narrow"/>
                <a:ea typeface="Arial Narrow"/>
                <a:cs typeface="Arial Narrow"/>
                <a:sym typeface="Arial Narrow"/>
              </a:rPr>
              <a:t>EXPANSION WAVES IN SUPERSONIC EFFLUX</a:t>
            </a:r>
            <a:endParaRPr/>
          </a:p>
        </p:txBody>
      </p:sp>
      <p:cxnSp>
        <p:nvCxnSpPr>
          <p:cNvPr id="275" name="Google Shape;275;p25"/>
          <p:cNvCxnSpPr/>
          <p:nvPr/>
        </p:nvCxnSpPr>
        <p:spPr>
          <a:xfrm rot="10800000">
            <a:off x="6188075" y="4995862"/>
            <a:ext cx="450850" cy="252412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76" name="Google Shape;276;p25"/>
          <p:cNvCxnSpPr/>
          <p:nvPr/>
        </p:nvCxnSpPr>
        <p:spPr>
          <a:xfrm rot="10800000">
            <a:off x="7513637" y="4757737"/>
            <a:ext cx="889000" cy="490537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06687"/>
            <a:ext cx="9144000" cy="415131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2130425" y="50800"/>
            <a:ext cx="48466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EXTERNAL MACH WAVE FORMATION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147637" y="661987"/>
            <a:ext cx="7672387" cy="170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PHYSICS   OF SUPERSONIC FLOW ARE  VERY DIFFERENT FROM  SUBSONIC FLOW,  AND SIMPLER  THAN  THOSE  AT TRANSONIC VELOCITY.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EXTERNAL SUPERSONIC SPEED FLOW IS NOT REDUCED TO SUBSONIC AS OCCURS IN ENGINE INLET DUCTING.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SMALL SHOCK WAVES OCCUR WHEN THERE  ARE RESTRICTIONS  /  CONVERGENCE IN THE  THE FLOW.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EXPANSION WAVES OCCUR WHEN THE FLOW BECOMES DIVERGENT AND THE FLOW ACCELERATES. (Prantdl – Meyer expansion)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COMPRESSION IN ANY STAGNATION REGION INCREASES TEMPERATURE,  AND THEREFORE SONIC SPEED (EG BEHIND A BOW SHOCK WAVE).          </a:t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96837" y="7270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95250" y="11001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2667000" y="3395662"/>
            <a:ext cx="207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</p:txBody>
      </p:sp>
      <p:sp>
        <p:nvSpPr>
          <p:cNvPr id="288" name="Google Shape;288;p26"/>
          <p:cNvSpPr txBox="1"/>
          <p:nvPr/>
        </p:nvSpPr>
        <p:spPr>
          <a:xfrm>
            <a:off x="6211887" y="5516562"/>
            <a:ext cx="1119187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WEAK SHOCK  WAVES</a:t>
            </a:r>
            <a:endParaRPr/>
          </a:p>
        </p:txBody>
      </p:sp>
      <p:cxnSp>
        <p:nvCxnSpPr>
          <p:cNvPr id="289" name="Google Shape;289;p26"/>
          <p:cNvCxnSpPr/>
          <p:nvPr/>
        </p:nvCxnSpPr>
        <p:spPr>
          <a:xfrm rot="10800000">
            <a:off x="6408737" y="4130675"/>
            <a:ext cx="609600" cy="142716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0" name="Google Shape;290;p26"/>
          <p:cNvCxnSpPr/>
          <p:nvPr/>
        </p:nvCxnSpPr>
        <p:spPr>
          <a:xfrm flipH="1">
            <a:off x="3810000" y="5670550"/>
            <a:ext cx="2630487" cy="27305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1" name="Google Shape;291;p26"/>
          <p:cNvCxnSpPr/>
          <p:nvPr/>
        </p:nvCxnSpPr>
        <p:spPr>
          <a:xfrm flipH="1">
            <a:off x="5591175" y="5678487"/>
            <a:ext cx="1130300" cy="3286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2" name="Google Shape;292;p26"/>
          <p:cNvCxnSpPr/>
          <p:nvPr/>
        </p:nvCxnSpPr>
        <p:spPr>
          <a:xfrm flipH="1">
            <a:off x="5614987" y="5686425"/>
            <a:ext cx="1082675" cy="6746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3" name="Google Shape;293;p26"/>
          <p:cNvCxnSpPr/>
          <p:nvPr/>
        </p:nvCxnSpPr>
        <p:spPr>
          <a:xfrm flipH="1">
            <a:off x="5614987" y="5686425"/>
            <a:ext cx="1154112" cy="617537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4" name="Google Shape;294;p26"/>
          <p:cNvSpPr txBox="1"/>
          <p:nvPr/>
        </p:nvSpPr>
        <p:spPr>
          <a:xfrm>
            <a:off x="7777162" y="3398837"/>
            <a:ext cx="1012825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BOW  SHOCK WAVE</a:t>
            </a:r>
            <a:endParaRPr/>
          </a:p>
        </p:txBody>
      </p:sp>
      <p:cxnSp>
        <p:nvCxnSpPr>
          <p:cNvPr id="295" name="Google Shape;295;p26"/>
          <p:cNvCxnSpPr/>
          <p:nvPr/>
        </p:nvCxnSpPr>
        <p:spPr>
          <a:xfrm>
            <a:off x="8686800" y="3584575"/>
            <a:ext cx="320675" cy="441325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6" name="Google Shape;296;p26"/>
          <p:cNvSpPr txBox="1"/>
          <p:nvPr/>
        </p:nvSpPr>
        <p:spPr>
          <a:xfrm>
            <a:off x="7786687" y="5380037"/>
            <a:ext cx="207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  <a:endParaRPr/>
          </a:p>
        </p:txBody>
      </p:sp>
      <p:cxnSp>
        <p:nvCxnSpPr>
          <p:cNvPr id="297" name="Google Shape;297;p26"/>
          <p:cNvCxnSpPr/>
          <p:nvPr/>
        </p:nvCxnSpPr>
        <p:spPr>
          <a:xfrm flipH="1" rot="10800000">
            <a:off x="8589962" y="5148262"/>
            <a:ext cx="441325" cy="674687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8" name="Google Shape;298;p26"/>
          <p:cNvSpPr txBox="1"/>
          <p:nvPr/>
        </p:nvSpPr>
        <p:spPr>
          <a:xfrm>
            <a:off x="7402512" y="5356225"/>
            <a:ext cx="1644650" cy="79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STAGNATION REGION 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INCREASED PRESSURE,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DENSITY, TEMPERATURE.-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THIS CAUSES  A  LOCAL INCREASE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 IN SONIC SPEED</a:t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2760662" y="3321050"/>
            <a:ext cx="1411287" cy="79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EXPANSION WAVES  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INCREASED FLOW VELOCITY,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VOLUME AND MACH NO.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DECREASED PRESSURE,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TEMPERATURE &amp; DENSITY </a:t>
            </a:r>
            <a:endParaRPr/>
          </a:p>
        </p:txBody>
      </p:sp>
      <p:cxnSp>
        <p:nvCxnSpPr>
          <p:cNvPr id="300" name="Google Shape;300;p26"/>
          <p:cNvCxnSpPr/>
          <p:nvPr/>
        </p:nvCxnSpPr>
        <p:spPr>
          <a:xfrm flipH="1" rot="10800000">
            <a:off x="3906837" y="3738562"/>
            <a:ext cx="328612" cy="2381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01" name="Google Shape;301;p26"/>
          <p:cNvSpPr/>
          <p:nvPr/>
        </p:nvSpPr>
        <p:spPr>
          <a:xfrm>
            <a:off x="96837" y="14589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88900" y="183038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96837" y="21923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8312"/>
            <a:ext cx="9144000" cy="51196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09" name="Google Shape;309;p27"/>
          <p:cNvSpPr txBox="1"/>
          <p:nvPr/>
        </p:nvSpPr>
        <p:spPr>
          <a:xfrm>
            <a:off x="2241550" y="15875"/>
            <a:ext cx="48577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EXTERNAL MACH WAVE FORMATION (cont’d)</a:t>
            </a:r>
            <a:endParaRPr/>
          </a:p>
        </p:txBody>
      </p:sp>
      <p:sp>
        <p:nvSpPr>
          <p:cNvPr id="310" name="Google Shape;310;p27"/>
          <p:cNvSpPr txBox="1"/>
          <p:nvPr/>
        </p:nvSpPr>
        <p:spPr>
          <a:xfrm>
            <a:off x="241300" y="3981450"/>
            <a:ext cx="2238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444500" y="3463925"/>
            <a:ext cx="16541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 Narrow"/>
              <a:buNone/>
            </a:pPr>
            <a:r>
              <a:rPr b="1" i="0" lang="en-US" sz="9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ATTACHED BOW SHOCK WAVE</a:t>
            </a:r>
            <a:endParaRPr/>
          </a:p>
        </p:txBody>
      </p:sp>
      <p:cxnSp>
        <p:nvCxnSpPr>
          <p:cNvPr id="312" name="Google Shape;312;p27"/>
          <p:cNvCxnSpPr/>
          <p:nvPr/>
        </p:nvCxnSpPr>
        <p:spPr>
          <a:xfrm flipH="1">
            <a:off x="304800" y="3817937"/>
            <a:ext cx="593725" cy="1652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13" name="Google Shape;313;p27"/>
          <p:cNvSpPr txBox="1"/>
          <p:nvPr/>
        </p:nvSpPr>
        <p:spPr>
          <a:xfrm>
            <a:off x="428625" y="469900"/>
            <a:ext cx="8323262" cy="115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LOCALISED TEMPERATURE INCREASE AHEAD OF THE LEADING EDGE INCREASES SONIC SPEED, CAUSING THE BOW SHOCK 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REMAIN AHEAD OF THE LEADING EDGE UNTIL THE AIRCRAFT ACCELERATES FURTHER AND “CATCHES UP”.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DETACHMENT MACH NUMBER (Mdet) IS THAT VALUE OF MACH FREE STREAM (Mfs) AT WHICH A BOW SHOCK WAVE ATTACHES TO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 LEADING EDGE OF ZERO RADIUS – THIS DEFINES  THAT THE  AIRCRAFT IS  FULLY SUPERSONIC.</a:t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233362" y="5715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249237" y="12192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8"/>
          <p:cNvPicPr preferRelativeResize="0"/>
          <p:nvPr/>
        </p:nvPicPr>
        <p:blipFill rotWithShape="1">
          <a:blip r:embed="rId3">
            <a:alphaModFix/>
          </a:blip>
          <a:srcRect b="12236" l="2767" r="2767" t="22024"/>
          <a:stretch/>
        </p:blipFill>
        <p:spPr>
          <a:xfrm>
            <a:off x="0" y="2540000"/>
            <a:ext cx="9144000" cy="4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8"/>
          <p:cNvSpPr txBox="1"/>
          <p:nvPr/>
        </p:nvSpPr>
        <p:spPr>
          <a:xfrm>
            <a:off x="2778125" y="-4762"/>
            <a:ext cx="34020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CONE AND SONIC BOOM</a:t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107950" y="360362"/>
            <a:ext cx="3270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0" y="422275"/>
            <a:ext cx="9144000" cy="280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SHOCKS  WHICH  FIRST OCCUR JUST ABOVE Mcrit  ARE  AT  90  DEGREES  TO  THE   AIRCRAFT SURFACE – FLOW SPEED  BEHIND THE SHOCK IS REDUCED TO SUBSONIC.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FURTHER  ACCELERATION  OF THE AIRCRAFT – SHOCKWAVES  BECOME  OBLIQUE,  AND FLOW BEHIND  THEM  IS SUPERSONIC BUT DECELERATED  AND  DEFLECTED.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SONIC BOOM IS  CAUSED BY THE CONVERSION  OF KINETIC ENERGY INTO SOUND ENERGY,  AND  IS  TRANSMITTED  AS  PART  OF THE  SHOCK WAVE   AT SONIC SPEED.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AT (SAY)  M 1. 4,   THE AIRCRAFT IS  MOVING 40%  FASTER THAN  SONIC SPEED,  AND HAS  LONG PASSED  WHEN  THE “BOOM” IS  HEARD  ON THE  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 </a:t>
            </a:r>
            <a:r>
              <a:rPr b="1" i="0" lang="en-US" sz="10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HALF ANGLE</a:t>
            </a: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IS  THE   ANGLE  BETWEEN  THE  SHOCKWAVE  AND THE  LONGITUDINAL AXIS   OF THE AIRCRAFT:  SINE MACH  HALF   ANGLE  = RECIPROCAL OF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 NUMBER.  AT MACH  2, SINE MACH HALF ANGLE = 0.5; THEREFORE  MACH  HALF ANGLE = 30 DEGREES;  i.e. THE SHOCKS ARE  BECOMING INCREASINGLY OBLIQUE.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SHOCK  WAVE MOVES  ACROSS  THE  EARTH’S   SURFACE  AT THE AIRCRAFT GROUND SPEED.</a:t>
            </a:r>
            <a:r>
              <a:rPr b="1" i="0" lang="en-US" sz="10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sng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38100" y="5318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38100" y="8874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25400" y="1260475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38100" y="180498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38100" y="2359025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9"/>
          <p:cNvPicPr preferRelativeResize="0"/>
          <p:nvPr/>
        </p:nvPicPr>
        <p:blipFill rotWithShape="1">
          <a:blip r:embed="rId3">
            <a:alphaModFix/>
          </a:blip>
          <a:srcRect b="10746" l="1437" r="2394" t="0"/>
          <a:stretch/>
        </p:blipFill>
        <p:spPr>
          <a:xfrm>
            <a:off x="0" y="0"/>
            <a:ext cx="9144000" cy="686276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 txBox="1"/>
          <p:nvPr/>
        </p:nvSpPr>
        <p:spPr>
          <a:xfrm>
            <a:off x="2406650" y="11112"/>
            <a:ext cx="4286250" cy="406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MACH CONE AND SONIC BOOM (cont’d)</a:t>
            </a: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0" y="592137"/>
            <a:ext cx="9144000" cy="254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 Boeing 36 illustrated was a subsonic aircraft powered by 6 reciprocating power plants driving “pusher” propellers,and 4 turbojet engines - shock formation was undesirable.  </a:t>
            </a:r>
            <a:endParaRPr/>
          </a:p>
        </p:txBody>
      </p:sp>
      <p:sp>
        <p:nvSpPr>
          <p:cNvPr id="337" name="Google Shape;337;p29"/>
          <p:cNvSpPr txBox="1"/>
          <p:nvPr/>
        </p:nvSpPr>
        <p:spPr>
          <a:xfrm>
            <a:off x="4240212" y="1030287"/>
            <a:ext cx="4903787" cy="92392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 shockwaves would be at right angles  to the aircraft surface - the result of subsonic Mach Free Stream but sonic Mach Local (probably initially over the cockpit roof).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rgbClr val="00006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Those shocks would have been small, and hopefully the only occurrences of them, because the aircraft type would clearly be unsuited to transonic flight.</a:t>
            </a:r>
            <a:endParaRPr/>
          </a:p>
        </p:txBody>
      </p:sp>
      <p:sp>
        <p:nvSpPr>
          <p:cNvPr id="338" name="Google Shape;338;p29"/>
          <p:cNvSpPr txBox="1"/>
          <p:nvPr/>
        </p:nvSpPr>
        <p:spPr>
          <a:xfrm>
            <a:off x="6438900" y="2147887"/>
            <a:ext cx="2705100" cy="74136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A shockwave at right angles to the aircraft surface has subsonic flow behind 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 Mach Number of this subsonic flow is roughly  the reciprocal of that Mach Local just ahead. </a:t>
            </a:r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5999162" y="3106737"/>
            <a:ext cx="3157537" cy="207962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 An oblique shockwave associated with fully supersonic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 flight has supersonic flow ahead, and supersonic but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 decelerated flow behind.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There are two velocity components to the decelerated 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behind a supersonic shock wave: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rgbClr val="00006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 vector normal to the shock which is subsonic;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the vector parallel to the shock which is reduced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supersonic: vector addition produces deflected flow parallel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000066"/>
                </a:solidFill>
                <a:latin typeface="Arial Narrow"/>
                <a:ea typeface="Arial Narrow"/>
                <a:cs typeface="Arial Narrow"/>
                <a:sym typeface="Arial Narrow"/>
              </a:rPr>
              <a:t>to the aircraft surface.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03687"/>
            <a:ext cx="9172575" cy="279876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/>
          <p:nvPr/>
        </p:nvSpPr>
        <p:spPr>
          <a:xfrm>
            <a:off x="1524000" y="1905000"/>
            <a:ext cx="60960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0"/>
          <p:cNvSpPr txBox="1"/>
          <p:nvPr/>
        </p:nvSpPr>
        <p:spPr>
          <a:xfrm>
            <a:off x="863600" y="77787"/>
            <a:ext cx="73612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PRESSURE DISTRIBUTION PATTERN IN SUBSONIC FLOW </a:t>
            </a:r>
            <a:endParaRPr/>
          </a:p>
        </p:txBody>
      </p:sp>
      <p:sp>
        <p:nvSpPr>
          <p:cNvPr id="348" name="Google Shape;348;p30"/>
          <p:cNvSpPr txBox="1"/>
          <p:nvPr/>
        </p:nvSpPr>
        <p:spPr>
          <a:xfrm>
            <a:off x="200025" y="1770062"/>
            <a:ext cx="7715250" cy="1290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DIAGRAM ILLUSTRATES A TYPICAL PRESSURE PATTERN AT SUBSONIC SPEEDS.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COMPRESSIBILITY ISSUES INCREASE AS MACH NUMBER / EAS INCREASES.</a:t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109537" y="18716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114300" y="28527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/>
          <p:nvPr>
            <p:ph idx="4294967295" type="title"/>
          </p:nvPr>
        </p:nvSpPr>
        <p:spPr>
          <a:xfrm>
            <a:off x="368300" y="80962"/>
            <a:ext cx="8385175" cy="53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PRESSURE DISTRIBUTION PATTERN IN TRANSONIC FLOW  </a:t>
            </a:r>
            <a:endParaRPr/>
          </a:p>
        </p:txBody>
      </p:sp>
      <p:pic>
        <p:nvPicPr>
          <p:cNvPr id="357" name="Google Shape;35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35425"/>
            <a:ext cx="9144000" cy="28527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/>
          <p:nvPr/>
        </p:nvSpPr>
        <p:spPr>
          <a:xfrm>
            <a:off x="668337" y="841375"/>
            <a:ext cx="8475662" cy="3122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CRITICAL MACH NUMBER (Mcrit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 IS DEFINED AS THAT FREE STREAM MACH NUMBER AT  WHICH RELATIVE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AIRFLOW  REACHES A LOCAL FLOW  VELOCITY OF MACH 1 OVER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ANY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PART OF THE AIRCRAFT. (The diagram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below indicates  this occurring  at MFS of less than  M 0.77).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CONTINUED ACCELERATION  LEADS TO  SHOCK WAVE FORMATION.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ADVERSE PRESSURE GRADIENT IN THE INITIAL SHOCK WAVE  CAUSES THICKENED BOUNDARY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LAYER, THEN  FLOW  SEPARATION AS THE SHOCK WAVE STRENGTHENS.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A RESULT THE CENTRE OF PRESSURE MOVES FORWARD, AND MAY CAUSE AN  INITIAL NOSE UP PITCH.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173037" y="9144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193675" y="2232025"/>
            <a:ext cx="107950" cy="112712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188912" y="17954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200025" y="29051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idx="4294967295" type="title"/>
          </p:nvPr>
        </p:nvSpPr>
        <p:spPr>
          <a:xfrm>
            <a:off x="381000" y="79375"/>
            <a:ext cx="8332787" cy="506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PRESSURE DISTRIBUTION PATTERN IN TRANSONIC FLOW (cont)</a:t>
            </a:r>
            <a:endParaRPr/>
          </a:p>
        </p:txBody>
      </p:sp>
      <p:pic>
        <p:nvPicPr>
          <p:cNvPr id="368" name="Google Shape;3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02050"/>
            <a:ext cx="9144000" cy="316071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/>
        </p:nvSpPr>
        <p:spPr>
          <a:xfrm>
            <a:off x="85725" y="666750"/>
            <a:ext cx="9058275" cy="264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DIAGRAM BELOW ILLUSTRATES ACCELERATION TO MFS OF M 0.82 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SUPERSONIC AIR FLOW  AREA HAS ENLARGED REARWARDS.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SHOCK WAVE HAS GROWN STRONGER,  MOVED REARWARDS,  AND A SHOCKWAVE IS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BEGINNING TO FORM  ON THE WING UNDERSURFACE.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REARWARD MOVEMENT OF THE SHOCK WAVE AND INCREASED AREA OF SUPERSONIC FLOW OVER THE WING CAUSES THE CENTRE OF PRESSURE TO MOVE REARWARDS.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LEADS TO A NOSE DOWN PITCHING MOMENT CALLED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MACH TUCK: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controlled by a 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MACH TRIMMER.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70" name="Google Shape;370;p32"/>
          <p:cNvSpPr/>
          <p:nvPr/>
        </p:nvSpPr>
        <p:spPr>
          <a:xfrm>
            <a:off x="31750" y="7445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33337" y="11811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25400" y="16097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22225" y="22717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22225" y="28908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6"/>
          <p:cNvPicPr preferRelativeResize="0"/>
          <p:nvPr/>
        </p:nvPicPr>
        <p:blipFill rotWithShape="1">
          <a:blip r:embed="rId3">
            <a:alphaModFix/>
          </a:blip>
          <a:srcRect b="3998" l="0" r="0" t="0"/>
          <a:stretch/>
        </p:blipFill>
        <p:spPr>
          <a:xfrm>
            <a:off x="-388937" y="-30162"/>
            <a:ext cx="9953625" cy="695166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"/>
          <p:cNvSpPr txBox="1"/>
          <p:nvPr/>
        </p:nvSpPr>
        <p:spPr>
          <a:xfrm>
            <a:off x="414337" y="517525"/>
            <a:ext cx="3000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" name="Google Shape;76;p6"/>
          <p:cNvSpPr txBox="1"/>
          <p:nvPr/>
        </p:nvSpPr>
        <p:spPr>
          <a:xfrm>
            <a:off x="0" y="438150"/>
            <a:ext cx="489585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MANY PROJECTILES EXIT WEAPONS WITH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SUPERSONIC MUZZLE VELOCITY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fol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THE RESULTING SHOCK WAVES (VISIBLE IN THIS SLIDE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ON THE WATER SURFACE), PRODUCE AN   AUDIBLE SONIC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BOOM, LOUD FOR LARGE CALIBRE  PROJECTILES,  BUT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MORE LIKE  A “CRACK” FOR THOSE OF SMALLER CALIBRE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fol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   </a:t>
            </a:r>
            <a:endParaRPr/>
          </a:p>
        </p:txBody>
      </p:sp>
      <p:sp>
        <p:nvSpPr>
          <p:cNvPr id="77" name="Google Shape;77;p6"/>
          <p:cNvSpPr txBox="1"/>
          <p:nvPr/>
        </p:nvSpPr>
        <p:spPr>
          <a:xfrm>
            <a:off x="2289175" y="-58737"/>
            <a:ext cx="45037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SUPERSONIC SHOCKWAVES          </a:t>
            </a:r>
            <a:endParaRPr/>
          </a:p>
        </p:txBody>
      </p:sp>
      <p:sp>
        <p:nvSpPr>
          <p:cNvPr id="78" name="Google Shape;78;p6"/>
          <p:cNvSpPr txBox="1"/>
          <p:nvPr/>
        </p:nvSpPr>
        <p:spPr>
          <a:xfrm>
            <a:off x="5075237" y="614362"/>
            <a:ext cx="4068762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FOR THE SAME UNDERLYING REASON, AIRCRAFT OPERATING AT TAS  VALUES HIGHER THAN 250 KTS BEGIN TO EXHIBIT SYMPTOMS OF COMPRESSIBLE AIRFLOW;  LEADING TO SHOCKWAVE FORMATION </a:t>
            </a: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15875" y="5429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5875" y="12985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5011737" y="7048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/>
          <p:nvPr>
            <p:ph idx="4294967295" type="title"/>
          </p:nvPr>
        </p:nvSpPr>
        <p:spPr>
          <a:xfrm>
            <a:off x="1143000" y="-34925"/>
            <a:ext cx="682625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TRANSONIC BUFFETING AND SHOCK STALL</a:t>
            </a:r>
            <a:endParaRPr/>
          </a:p>
        </p:txBody>
      </p:sp>
      <p:pic>
        <p:nvPicPr>
          <p:cNvPr id="381" name="Google Shape;381;p33"/>
          <p:cNvPicPr preferRelativeResize="0"/>
          <p:nvPr/>
        </p:nvPicPr>
        <p:blipFill rotWithShape="1">
          <a:blip r:embed="rId3">
            <a:alphaModFix/>
          </a:blip>
          <a:srcRect b="0" l="0" r="0" t="9951"/>
          <a:stretch/>
        </p:blipFill>
        <p:spPr>
          <a:xfrm>
            <a:off x="0" y="2674937"/>
            <a:ext cx="9144000" cy="41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 txBox="1"/>
          <p:nvPr/>
        </p:nvSpPr>
        <p:spPr>
          <a:xfrm>
            <a:off x="42862" y="433387"/>
            <a:ext cx="91440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SHOCKWAVES cause ADVERSE PRESSURE GRADIENT leading to FLOW SEPARATION. </a:t>
            </a:r>
            <a:endParaRPr b="1" i="0" sz="1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causes a sharp DECREASE IN  LIFT COEFFICIENT and rapid INCREASE IN DRAG COEFFICIENT.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TRANSONIC BUFFETING and SHOCK STALL is associated with flow separation behind the shock wave.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MACH CRITICAL DRAG RISE (Mcdr) is defined as that value of Mfs at which the constant low value of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drag coefficient increases by 20%. Mcdr is usually 5% - 10% higher than Mcrit</a:t>
            </a: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/>
          <p:nvPr>
            <p:ph idx="4294967295" type="title"/>
          </p:nvPr>
        </p:nvSpPr>
        <p:spPr>
          <a:xfrm>
            <a:off x="495300" y="-174625"/>
            <a:ext cx="8085137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SHOCK STALLS (cont’d)  /  EFFECTS ON CONTROL   SURFACES </a:t>
            </a:r>
            <a:endParaRPr/>
          </a:p>
        </p:txBody>
      </p:sp>
      <p:sp>
        <p:nvSpPr>
          <p:cNvPr id="388" name="Google Shape;388;p34"/>
          <p:cNvSpPr txBox="1"/>
          <p:nvPr/>
        </p:nvSpPr>
        <p:spPr>
          <a:xfrm>
            <a:off x="173037" y="250825"/>
            <a:ext cx="8970962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Shock stalls have similar symptoms to stalls in low speed aircraft, but occur at high speed  /  low angle of  attack;  and have a higher  buffet frequency:  assymetric wing flow separation may also cause roll.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Rapid and different movements  of upper and lower shock waves and flow separation can occur. This  may  cause: control surface vibration; undesired deflections and hinge moments; loss of control surface efficiency.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Variable incidence stabilisers / full flying tailplanes, and other  low speed  /  high speed devices can assist.   </a:t>
            </a:r>
            <a:endParaRPr/>
          </a:p>
        </p:txBody>
      </p:sp>
      <p:sp>
        <p:nvSpPr>
          <p:cNvPr id="389" name="Google Shape;389;p34"/>
          <p:cNvSpPr/>
          <p:nvPr/>
        </p:nvSpPr>
        <p:spPr>
          <a:xfrm>
            <a:off x="38100" y="4175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34925" y="130968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727ALMbw" id="391" name="Google Shape;391;p34"/>
          <p:cNvPicPr preferRelativeResize="0"/>
          <p:nvPr/>
        </p:nvPicPr>
        <p:blipFill rotWithShape="1">
          <a:blip r:embed="rId3">
            <a:alphaModFix/>
          </a:blip>
          <a:srcRect b="4304" l="0" r="0" t="6887"/>
          <a:stretch/>
        </p:blipFill>
        <p:spPr>
          <a:xfrm>
            <a:off x="0" y="2408237"/>
            <a:ext cx="9144000" cy="44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/>
          <p:nvPr/>
        </p:nvSpPr>
        <p:spPr>
          <a:xfrm>
            <a:off x="38100" y="21447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3" name="Google Shape;393;p34"/>
          <p:cNvSpPr txBox="1"/>
          <p:nvPr/>
        </p:nvSpPr>
        <p:spPr>
          <a:xfrm>
            <a:off x="3348037" y="2513012"/>
            <a:ext cx="23272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 Narrow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Full flying tail</a:t>
            </a:r>
            <a:endParaRPr/>
          </a:p>
        </p:txBody>
      </p:sp>
      <p:cxnSp>
        <p:nvCxnSpPr>
          <p:cNvPr id="394" name="Google Shape;394;p34"/>
          <p:cNvCxnSpPr/>
          <p:nvPr/>
        </p:nvCxnSpPr>
        <p:spPr>
          <a:xfrm flipH="1">
            <a:off x="2544762" y="2822575"/>
            <a:ext cx="900112" cy="9366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idx="4294967295" type="title"/>
          </p:nvPr>
        </p:nvSpPr>
        <p:spPr>
          <a:xfrm>
            <a:off x="698500" y="-11112"/>
            <a:ext cx="7662862" cy="455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EFFECT OF SHOCK WAVES ON LIFT COEFFICIENT</a:t>
            </a:r>
            <a:endParaRPr/>
          </a:p>
        </p:txBody>
      </p:sp>
      <p:pic>
        <p:nvPicPr>
          <p:cNvPr id="401" name="Google Shape;40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3375"/>
            <a:ext cx="9144000" cy="39830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5"/>
          <p:cNvSpPr txBox="1"/>
          <p:nvPr/>
        </p:nvSpPr>
        <p:spPr>
          <a:xfrm>
            <a:off x="53975" y="446087"/>
            <a:ext cx="9050337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At a constant angle of attack, lift coefficient remains almost constant at subsonic speeds; but increases slightly as the aircraft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approaches Mcrit – (caused by sharper up wash as the relative airflow approaches the stagnation region at the leading edge).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Shock wave formation above Mcrit causes flow separation, leading to a sharp reduction in lift coefficient.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Provided the aircraft is designed for supersonic flight,  the shock waves on both upper and lower wing surfaces eventually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reach the wing trailing edge – this allows the coefficient of lift to recover, at least temporarily.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physics of supersonic flow are very different to those of subsonic, and lift coefficient reduces again as Mach no. increases.</a:t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33337" y="58578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38100" y="1362075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38100" y="1866900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38100" y="2616200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>
            <p:ph idx="4294967295" type="title"/>
          </p:nvPr>
        </p:nvSpPr>
        <p:spPr>
          <a:xfrm>
            <a:off x="1219200" y="92075"/>
            <a:ext cx="6662737" cy="56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EFFECT OF HIGH  MACH ON CL max</a:t>
            </a:r>
            <a:endParaRPr/>
          </a:p>
        </p:txBody>
      </p:sp>
      <p:pic>
        <p:nvPicPr>
          <p:cNvPr id="413" name="Google Shape;4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94250"/>
            <a:ext cx="9144000" cy="20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6"/>
          <p:cNvSpPr txBox="1"/>
          <p:nvPr/>
        </p:nvSpPr>
        <p:spPr>
          <a:xfrm>
            <a:off x="822325" y="842962"/>
            <a:ext cx="8237537" cy="337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a given EAS, increasing angle of attack increases acceleration of relative airflow over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wing, thus increasing local Mach number at the point of maximum camber.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 high Mach number this acceleration can cause the flow to become sonic at angles of attack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signifigantly less than the normal stalling angle.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symptoms of the inevitable shock wave include flow separation and all other problems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associated with supersonic flow in a high speed </a:t>
            </a: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subsonic</a:t>
            </a: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aircraft.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 higher subsonic Mach numbers the maximum angle of attack and therefore CL max are both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lower than at slower Mach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affects the flight envelope in which the aircraft can operate.   </a:t>
            </a:r>
            <a:endParaRPr/>
          </a:p>
        </p:txBody>
      </p:sp>
      <p:sp>
        <p:nvSpPr>
          <p:cNvPr id="415" name="Google Shape;415;p36"/>
          <p:cNvSpPr/>
          <p:nvPr/>
        </p:nvSpPr>
        <p:spPr>
          <a:xfrm>
            <a:off x="465137" y="9509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465137" y="17129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465137" y="24828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8" name="Google Shape;418;p36"/>
          <p:cNvSpPr/>
          <p:nvPr/>
        </p:nvSpPr>
        <p:spPr>
          <a:xfrm>
            <a:off x="465137" y="32575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452437" y="40195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1441450" y="5783262"/>
            <a:ext cx="1192212" cy="43338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1377950" y="5708650"/>
            <a:ext cx="13001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transonic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/>
          <p:nvPr>
            <p:ph idx="4294967295" type="title"/>
          </p:nvPr>
        </p:nvSpPr>
        <p:spPr>
          <a:xfrm>
            <a:off x="228600" y="90487"/>
            <a:ext cx="86264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EFFECT OF INCREASED WING LOADING OR LOAD FACTOR ON Mcrit</a:t>
            </a:r>
            <a:endParaRPr/>
          </a:p>
        </p:txBody>
      </p:sp>
      <p:pic>
        <p:nvPicPr>
          <p:cNvPr id="427" name="Google Shape;4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19475"/>
            <a:ext cx="9144000" cy="344963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33337" y="725487"/>
            <a:ext cx="9110662" cy="2636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a given EAS / Mach number, an increase in aircraft mass requires an increase in lift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coefficient, and therefore an increase in angle of attack.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Greater acceleration over the upper wing surface means earlier sonic flow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therefore lower Mcrit.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increase in load factor caused by (for example) a steep level turn also requires higher lift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coefficient and angle of attack: therefore greater relative airflow acceleration and lower Mcrit.  </a:t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>
            <a:off x="28575" y="89693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0" name="Google Shape;430;p37"/>
          <p:cNvSpPr/>
          <p:nvPr/>
        </p:nvSpPr>
        <p:spPr>
          <a:xfrm>
            <a:off x="28575" y="17764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28575" y="264953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/>
          <p:nvPr>
            <p:ph idx="4294967295" type="title"/>
          </p:nvPr>
        </p:nvSpPr>
        <p:spPr>
          <a:xfrm>
            <a:off x="990600" y="66675"/>
            <a:ext cx="7112000" cy="477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EFFECT OF SUPERSONIC FLOW ON DRAG COEFFICIENT</a:t>
            </a:r>
            <a:endParaRPr/>
          </a:p>
        </p:txBody>
      </p:sp>
      <p:pic>
        <p:nvPicPr>
          <p:cNvPr id="437" name="Google Shape;43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56012"/>
            <a:ext cx="9144000" cy="3205162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8"/>
          <p:cNvSpPr txBox="1"/>
          <p:nvPr/>
        </p:nvSpPr>
        <p:spPr>
          <a:xfrm>
            <a:off x="0" y="711200"/>
            <a:ext cx="9144000" cy="362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 shock wave causes a temperature increase within the shock itself (adiabatic compression),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thus consuming energy in the form of additional zero lift drag called WAVE DRAG (Dm).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Flow separation also causes an increase in drag coefficient as a result of boundary layer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thickening, then turbulent flow.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Flow separation and wave drag cause a steep rise in drag coefficient at </a:t>
            </a: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Mcdr</a:t>
            </a: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which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occurs 5%-10% higher than Mcrit.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Drag coefficient reduces again if the aircraft can accelerate to fully supersonic.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9"/>
          <p:cNvPicPr preferRelativeResize="0"/>
          <p:nvPr/>
        </p:nvPicPr>
        <p:blipFill rotWithShape="1">
          <a:blip r:embed="rId3">
            <a:alphaModFix/>
          </a:blip>
          <a:srcRect b="0" l="0" r="0" t="10868"/>
          <a:stretch/>
        </p:blipFill>
        <p:spPr>
          <a:xfrm>
            <a:off x="0" y="2044700"/>
            <a:ext cx="9144000" cy="48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9"/>
          <p:cNvSpPr txBox="1"/>
          <p:nvPr/>
        </p:nvSpPr>
        <p:spPr>
          <a:xfrm>
            <a:off x="66675" y="449262"/>
            <a:ext cx="9077325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Vmo represents max. IAS in the lower altitude range – slight increase with climb due IAS/CAS to EAS correction.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For constant EAS, TAS increases with altitude and Mach number increases faster because temperature reduces.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TAS AND MACH INCREASE WHEN CLIMBING AT  CONSTANT IAS BELOW Vmo.         Mmo CAN BE EXCEEDED</a:t>
            </a: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!</a:t>
            </a:r>
            <a:endParaRPr/>
          </a:p>
        </p:txBody>
      </p:sp>
      <p:sp>
        <p:nvSpPr>
          <p:cNvPr id="445" name="Google Shape;445;p39"/>
          <p:cNvSpPr txBox="1"/>
          <p:nvPr/>
        </p:nvSpPr>
        <p:spPr>
          <a:xfrm>
            <a:off x="723900" y="-161925"/>
            <a:ext cx="806608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MACH MAX OPERATION (M</a:t>
            </a:r>
            <a:r>
              <a:rPr b="1" baseline="-25000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MO)  /</a:t>
            </a: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VELOCITY MAX OPERATION V</a:t>
            </a:r>
            <a:r>
              <a:rPr b="1" baseline="-25000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MO</a:t>
            </a:r>
            <a:endParaRPr/>
          </a:p>
        </p:txBody>
      </p:sp>
      <p:cxnSp>
        <p:nvCxnSpPr>
          <p:cNvPr id="446" name="Google Shape;446;p39"/>
          <p:cNvCxnSpPr/>
          <p:nvPr/>
        </p:nvCxnSpPr>
        <p:spPr>
          <a:xfrm>
            <a:off x="6570662" y="1814512"/>
            <a:ext cx="211137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1600"/>
            <a:ext cx="9144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0"/>
          <p:cNvSpPr txBox="1"/>
          <p:nvPr/>
        </p:nvSpPr>
        <p:spPr>
          <a:xfrm>
            <a:off x="165100" y="-76200"/>
            <a:ext cx="877252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MACH MAX OPERATION (M</a:t>
            </a:r>
            <a:r>
              <a:rPr b="1" baseline="-25000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MO)  /</a:t>
            </a:r>
            <a:r>
              <a:rPr b="1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VELOCITY MAX OPERATION V</a:t>
            </a:r>
            <a:r>
              <a:rPr b="1" baseline="-25000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MO (cont’d)</a:t>
            </a:r>
            <a:endParaRPr/>
          </a:p>
        </p:txBody>
      </p:sp>
      <p:sp>
        <p:nvSpPr>
          <p:cNvPr id="453" name="Google Shape;453;p40"/>
          <p:cNvSpPr txBox="1"/>
          <p:nvPr/>
        </p:nvSpPr>
        <p:spPr>
          <a:xfrm>
            <a:off x="234950" y="438150"/>
            <a:ext cx="9144000" cy="251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Conversely, for an aircraft descending at constant Mach, TAS increases because sonic speed increases with temperature: as density correction reduces, EAS increases at an  even faster rate.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1" i="0" sz="1800" u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sng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Vmo (IAS) CAN BE EXCEEDED WHILE  DESCENDING BELOW  Mmo.</a:t>
            </a: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1" i="0" sz="1800" u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Transition from IAS to Mach number and vice versa while climbing descending occurs  at  FL 230 to  FL250.  </a:t>
            </a:r>
            <a:endParaRPr/>
          </a:p>
        </p:txBody>
      </p:sp>
      <p:sp>
        <p:nvSpPr>
          <p:cNvPr id="454" name="Google Shape;454;p40"/>
          <p:cNvSpPr/>
          <p:nvPr/>
        </p:nvSpPr>
        <p:spPr>
          <a:xfrm>
            <a:off x="33337" y="561975"/>
            <a:ext cx="107950" cy="1079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5" name="Google Shape;455;p40"/>
          <p:cNvSpPr/>
          <p:nvPr/>
        </p:nvSpPr>
        <p:spPr>
          <a:xfrm>
            <a:off x="34925" y="1778000"/>
            <a:ext cx="107950" cy="1079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36512" y="2436812"/>
            <a:ext cx="107950" cy="1079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fol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/>
          <p:nvPr/>
        </p:nvSpPr>
        <p:spPr>
          <a:xfrm>
            <a:off x="0" y="2397125"/>
            <a:ext cx="9144000" cy="446087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195262" y="15875"/>
            <a:ext cx="88280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PRINCIPLES OFJET AIRCRAFT PERFORMANCE – ANGLE OF CLIMB       </a:t>
            </a:r>
            <a:endParaRPr/>
          </a:p>
        </p:txBody>
      </p:sp>
      <p:sp>
        <p:nvSpPr>
          <p:cNvPr id="463" name="Google Shape;463;p41"/>
          <p:cNvSpPr/>
          <p:nvPr/>
        </p:nvSpPr>
        <p:spPr>
          <a:xfrm rot="300000">
            <a:off x="1758950" y="2466975"/>
            <a:ext cx="5414962" cy="4389437"/>
          </a:xfrm>
          <a:custGeom>
            <a:rect b="b" l="l" r="r" t="t"/>
            <a:pathLst>
              <a:path extrusionOk="0" h="2765" w="3411">
                <a:moveTo>
                  <a:pt x="0" y="1427"/>
                </a:moveTo>
                <a:cubicBezTo>
                  <a:pt x="62" y="2765"/>
                  <a:pt x="2499" y="1976"/>
                  <a:pt x="3411" y="0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64" name="Google Shape;464;p41"/>
          <p:cNvCxnSpPr/>
          <p:nvPr/>
        </p:nvCxnSpPr>
        <p:spPr>
          <a:xfrm rot="10800000">
            <a:off x="1263650" y="2428875"/>
            <a:ext cx="0" cy="367347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65" name="Google Shape;465;p41"/>
          <p:cNvCxnSpPr/>
          <p:nvPr/>
        </p:nvCxnSpPr>
        <p:spPr>
          <a:xfrm>
            <a:off x="1274762" y="6088062"/>
            <a:ext cx="650557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66" name="Google Shape;466;p41"/>
          <p:cNvCxnSpPr/>
          <p:nvPr/>
        </p:nvCxnSpPr>
        <p:spPr>
          <a:xfrm flipH="1" rot="10800000">
            <a:off x="1411287" y="3241675"/>
            <a:ext cx="6169025" cy="33337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67" name="Google Shape;467;p41"/>
          <p:cNvSpPr txBox="1"/>
          <p:nvPr/>
        </p:nvSpPr>
        <p:spPr>
          <a:xfrm>
            <a:off x="3594100" y="3057525"/>
            <a:ext cx="2006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None/>
            </a:pPr>
            <a:r>
              <a:rPr b="1" i="0" lang="en-US" sz="9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TURBOFAN THRUST AVAILABLE</a:t>
            </a:r>
            <a:endParaRPr/>
          </a:p>
        </p:txBody>
      </p:sp>
      <p:sp>
        <p:nvSpPr>
          <p:cNvPr id="468" name="Google Shape;468;p41"/>
          <p:cNvSpPr txBox="1"/>
          <p:nvPr/>
        </p:nvSpPr>
        <p:spPr>
          <a:xfrm rot="-2100000">
            <a:off x="3854450" y="4687887"/>
            <a:ext cx="352107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THRUST REQUIRED (TOTAL DRAG) AT A GIVEN MASS</a:t>
            </a:r>
            <a:endParaRPr/>
          </a:p>
        </p:txBody>
      </p:sp>
      <p:sp>
        <p:nvSpPr>
          <p:cNvPr id="469" name="Google Shape;469;p41"/>
          <p:cNvSpPr txBox="1"/>
          <p:nvPr/>
        </p:nvSpPr>
        <p:spPr>
          <a:xfrm>
            <a:off x="4799012" y="6064250"/>
            <a:ext cx="28241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EQUIVALENT AIRSPEED (EAS)</a:t>
            </a:r>
            <a:endParaRPr/>
          </a:p>
        </p:txBody>
      </p:sp>
      <p:sp>
        <p:nvSpPr>
          <p:cNvPr id="470" name="Google Shape;470;p41"/>
          <p:cNvSpPr txBox="1"/>
          <p:nvPr/>
        </p:nvSpPr>
        <p:spPr>
          <a:xfrm rot="-5400000">
            <a:off x="488156" y="3074193"/>
            <a:ext cx="13477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DRAG</a:t>
            </a:r>
            <a:endParaRPr/>
          </a:p>
        </p:txBody>
      </p:sp>
      <p:cxnSp>
        <p:nvCxnSpPr>
          <p:cNvPr id="471" name="Google Shape;471;p41"/>
          <p:cNvCxnSpPr/>
          <p:nvPr/>
        </p:nvCxnSpPr>
        <p:spPr>
          <a:xfrm rot="10800000">
            <a:off x="3028950" y="3230562"/>
            <a:ext cx="0" cy="2384425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72" name="Google Shape;472;p41"/>
          <p:cNvSpPr txBox="1"/>
          <p:nvPr/>
        </p:nvSpPr>
        <p:spPr>
          <a:xfrm>
            <a:off x="2708275" y="5707062"/>
            <a:ext cx="1022350" cy="314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VIMD (Vx)</a:t>
            </a:r>
            <a:endParaRPr/>
          </a:p>
        </p:txBody>
      </p:sp>
      <p:sp>
        <p:nvSpPr>
          <p:cNvPr id="473" name="Google Shape;473;p41"/>
          <p:cNvSpPr txBox="1"/>
          <p:nvPr/>
        </p:nvSpPr>
        <p:spPr>
          <a:xfrm rot="-5400000">
            <a:off x="2032793" y="4241006"/>
            <a:ext cx="22621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Max Angle of Climb (Vx)</a:t>
            </a:r>
            <a:endParaRPr/>
          </a:p>
        </p:txBody>
      </p:sp>
      <p:sp>
        <p:nvSpPr>
          <p:cNvPr id="474" name="Google Shape;474;p41"/>
          <p:cNvSpPr/>
          <p:nvPr/>
        </p:nvSpPr>
        <p:spPr>
          <a:xfrm rot="240000">
            <a:off x="2259012" y="2417762"/>
            <a:ext cx="4440237" cy="3598862"/>
          </a:xfrm>
          <a:custGeom>
            <a:rect b="b" l="l" r="r" t="t"/>
            <a:pathLst>
              <a:path extrusionOk="0" h="2765" w="3411">
                <a:moveTo>
                  <a:pt x="0" y="1427"/>
                </a:moveTo>
                <a:cubicBezTo>
                  <a:pt x="62" y="2765"/>
                  <a:pt x="2499" y="1976"/>
                  <a:pt x="3411" y="0"/>
                </a:cubicBezTo>
              </a:path>
            </a:pathLst>
          </a:custGeom>
          <a:noFill/>
          <a:ln cap="flat" cmpd="sng" w="28575">
            <a:solidFill>
              <a:srgbClr val="6633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 rot="-5400000">
            <a:off x="2355850" y="3998912"/>
            <a:ext cx="203358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 Reduced Angle of Climb </a:t>
            </a:r>
            <a:endParaRPr/>
          </a:p>
        </p:txBody>
      </p:sp>
      <p:cxnSp>
        <p:nvCxnSpPr>
          <p:cNvPr id="476" name="Google Shape;476;p41"/>
          <p:cNvCxnSpPr/>
          <p:nvPr/>
        </p:nvCxnSpPr>
        <p:spPr>
          <a:xfrm flipH="1" rot="10800000">
            <a:off x="3275012" y="3246437"/>
            <a:ext cx="26987" cy="1820862"/>
          </a:xfrm>
          <a:prstGeom prst="straightConnector1">
            <a:avLst/>
          </a:prstGeom>
          <a:noFill/>
          <a:ln cap="flat" cmpd="sng" w="28575">
            <a:solidFill>
              <a:srgbClr val="6633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77" name="Google Shape;477;p41"/>
          <p:cNvSpPr txBox="1"/>
          <p:nvPr/>
        </p:nvSpPr>
        <p:spPr>
          <a:xfrm>
            <a:off x="3270250" y="5014912"/>
            <a:ext cx="127793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Increased Vx</a:t>
            </a:r>
            <a:endParaRPr/>
          </a:p>
        </p:txBody>
      </p:sp>
      <p:sp>
        <p:nvSpPr>
          <p:cNvPr id="478" name="Google Shape;478;p41"/>
          <p:cNvSpPr txBox="1"/>
          <p:nvPr/>
        </p:nvSpPr>
        <p:spPr>
          <a:xfrm rot="-2100000">
            <a:off x="3646487" y="3940175"/>
            <a:ext cx="29003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663300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INCREASED TOTAL DRAG AT HIGHER MASS</a:t>
            </a:r>
            <a:endParaRPr/>
          </a:p>
        </p:txBody>
      </p:sp>
      <p:sp>
        <p:nvSpPr>
          <p:cNvPr id="479" name="Google Shape;479;p41"/>
          <p:cNvSpPr txBox="1"/>
          <p:nvPr/>
        </p:nvSpPr>
        <p:spPr>
          <a:xfrm>
            <a:off x="79375" y="495300"/>
            <a:ext cx="8753475" cy="158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Best angle of climb { T = D +(W × Sine Climb Angle) } occurs when excess thrust compared to  drag is maximum.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Minimum drag and therefore maximum excess thrust occurs when the aircraft is aerodynamically totally “cleaned up”.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Increased mass increases VIMD and total drag, thus reducing the excess thrust as illustrated.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Increased altitude reduces engine thrust output, reducing the excess thrust and angle of climb. </a:t>
            </a:r>
            <a:endParaRPr/>
          </a:p>
        </p:txBody>
      </p:sp>
      <p:sp>
        <p:nvSpPr>
          <p:cNvPr id="480" name="Google Shape;480;p41"/>
          <p:cNvSpPr/>
          <p:nvPr/>
        </p:nvSpPr>
        <p:spPr>
          <a:xfrm>
            <a:off x="7937" y="5651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1" name="Google Shape;481;p41"/>
          <p:cNvSpPr/>
          <p:nvPr/>
        </p:nvSpPr>
        <p:spPr>
          <a:xfrm>
            <a:off x="9525" y="10239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2" name="Google Shape;482;p41"/>
          <p:cNvSpPr/>
          <p:nvPr/>
        </p:nvSpPr>
        <p:spPr>
          <a:xfrm>
            <a:off x="14287" y="14716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3" name="Google Shape;483;p41"/>
          <p:cNvSpPr/>
          <p:nvPr/>
        </p:nvSpPr>
        <p:spPr>
          <a:xfrm>
            <a:off x="15875" y="19018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2"/>
          <p:cNvSpPr txBox="1"/>
          <p:nvPr/>
        </p:nvSpPr>
        <p:spPr>
          <a:xfrm>
            <a:off x="0" y="3705225"/>
            <a:ext cx="9144000" cy="315277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176212" y="-31750"/>
            <a:ext cx="87344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PRINCIPLES OFJET AIRCRAFT PERFORMANCE - RANGE  </a:t>
            </a:r>
            <a:endParaRPr/>
          </a:p>
        </p:txBody>
      </p:sp>
      <p:sp>
        <p:nvSpPr>
          <p:cNvPr id="490" name="Google Shape;490;p42"/>
          <p:cNvSpPr txBox="1"/>
          <p:nvPr/>
        </p:nvSpPr>
        <p:spPr>
          <a:xfrm>
            <a:off x="0" y="401637"/>
            <a:ext cx="9144000" cy="158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Specific Air Range (SAR expressed  air nautical miles per litre) = TAS (anm per hour) ÷ Fuel Flow (litres per hour).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Specific Fuel Consumption (SFC expressed as litres per hour per kg thrust) = fuel flow (L / hr) ÷ thrust (kgs)         fuel flow = SFC × Thrust: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Therefore   SAR = TAS × {1 ÷ (SFC ×Thrust)}; and SAR ={ (TAS÷Thrust) ×(1÷SFC) }: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  level  flight ; Thrust = Drag, thus SAR = { (TAS÷Drag) ×(1÷SFC) }.  </a:t>
            </a:r>
            <a:endParaRPr/>
          </a:p>
        </p:txBody>
      </p:sp>
      <p:sp>
        <p:nvSpPr>
          <p:cNvPr id="491" name="Google Shape;491;p42"/>
          <p:cNvSpPr txBox="1"/>
          <p:nvPr/>
        </p:nvSpPr>
        <p:spPr>
          <a:xfrm>
            <a:off x="0" y="2190750"/>
            <a:ext cx="9144000" cy="158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</a:t>
            </a:r>
            <a:r>
              <a:rPr b="1" i="0" lang="en-US" sz="12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MAXIMUM SAR</a:t>
            </a: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is therefore obtained using minimum value of (Drag÷TAS)  which is </a:t>
            </a:r>
            <a:r>
              <a:rPr b="1" i="0" lang="en-US" sz="12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1.32 VIMD</a:t>
            </a: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flight level selected is that which gives design RPM (</a:t>
            </a:r>
            <a:r>
              <a:rPr b="1" i="0" lang="en-US" sz="12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thus minimum SFC</a:t>
            </a: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) at the appropriate TAS ( high but do not exceed design RPM 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principles of headwind and tailwind operation are the same as those for  lower speed operations (Specific Ground Range – gnm per 1000 L / KG).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/>
          </a:p>
        </p:txBody>
      </p:sp>
      <p:sp>
        <p:nvSpPr>
          <p:cNvPr id="492" name="Google Shape;492;p42"/>
          <p:cNvSpPr/>
          <p:nvPr/>
        </p:nvSpPr>
        <p:spPr>
          <a:xfrm rot="240000">
            <a:off x="2098675" y="3687762"/>
            <a:ext cx="3998912" cy="3240087"/>
          </a:xfrm>
          <a:custGeom>
            <a:rect b="b" l="l" r="r" t="t"/>
            <a:pathLst>
              <a:path extrusionOk="0" h="2765" w="3411">
                <a:moveTo>
                  <a:pt x="0" y="1427"/>
                </a:moveTo>
                <a:cubicBezTo>
                  <a:pt x="62" y="2765"/>
                  <a:pt x="2499" y="1976"/>
                  <a:pt x="3411" y="0"/>
                </a:cubicBezTo>
              </a:path>
            </a:pathLst>
          </a:custGeom>
          <a:noFill/>
          <a:ln cap="flat" cmpd="sng" w="28575">
            <a:solidFill>
              <a:srgbClr val="6633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93" name="Google Shape;493;p42"/>
          <p:cNvCxnSpPr/>
          <p:nvPr/>
        </p:nvCxnSpPr>
        <p:spPr>
          <a:xfrm>
            <a:off x="1274762" y="6716712"/>
            <a:ext cx="650557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94" name="Google Shape;494;p42"/>
          <p:cNvCxnSpPr/>
          <p:nvPr/>
        </p:nvCxnSpPr>
        <p:spPr>
          <a:xfrm rot="10800000">
            <a:off x="1250950" y="3740150"/>
            <a:ext cx="26987" cy="2982912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95" name="Google Shape;495;p42"/>
          <p:cNvSpPr txBox="1"/>
          <p:nvPr/>
        </p:nvSpPr>
        <p:spPr>
          <a:xfrm rot="-5400000">
            <a:off x="488156" y="4248943"/>
            <a:ext cx="134778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DRAG</a:t>
            </a:r>
            <a:endParaRPr/>
          </a:p>
        </p:txBody>
      </p:sp>
      <p:sp>
        <p:nvSpPr>
          <p:cNvPr id="496" name="Google Shape;496;p42"/>
          <p:cNvSpPr txBox="1"/>
          <p:nvPr/>
        </p:nvSpPr>
        <p:spPr>
          <a:xfrm>
            <a:off x="7191375" y="6456362"/>
            <a:ext cx="539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</a:t>
            </a:r>
            <a:endParaRPr/>
          </a:p>
        </p:txBody>
      </p:sp>
      <p:cxnSp>
        <p:nvCxnSpPr>
          <p:cNvPr id="497" name="Google Shape;497;p42"/>
          <p:cNvCxnSpPr/>
          <p:nvPr/>
        </p:nvCxnSpPr>
        <p:spPr>
          <a:xfrm flipH="1" rot="10800000">
            <a:off x="1266825" y="5462587"/>
            <a:ext cx="3986212" cy="1243012"/>
          </a:xfrm>
          <a:prstGeom prst="straightConnector1">
            <a:avLst/>
          </a:prstGeom>
          <a:noFill/>
          <a:ln cap="flat" cmpd="sng" w="19050">
            <a:solidFill>
              <a:srgbClr val="6633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498" name="Google Shape;498;p42"/>
          <p:cNvCxnSpPr/>
          <p:nvPr/>
        </p:nvCxnSpPr>
        <p:spPr>
          <a:xfrm>
            <a:off x="3713162" y="5943600"/>
            <a:ext cx="15875" cy="769937"/>
          </a:xfrm>
          <a:prstGeom prst="straightConnector1">
            <a:avLst/>
          </a:prstGeom>
          <a:noFill/>
          <a:ln cap="flat" cmpd="sng" w="19050">
            <a:solidFill>
              <a:srgbClr val="66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499" name="Google Shape;499;p42"/>
          <p:cNvSpPr txBox="1"/>
          <p:nvPr/>
        </p:nvSpPr>
        <p:spPr>
          <a:xfrm>
            <a:off x="3646487" y="6207125"/>
            <a:ext cx="78105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1.32 VIMD</a:t>
            </a:r>
            <a:endParaRPr/>
          </a:p>
        </p:txBody>
      </p:sp>
      <p:sp>
        <p:nvSpPr>
          <p:cNvPr id="500" name="Google Shape;500;p42"/>
          <p:cNvSpPr txBox="1"/>
          <p:nvPr/>
        </p:nvSpPr>
        <p:spPr>
          <a:xfrm>
            <a:off x="6889750" y="6027737"/>
            <a:ext cx="2149475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b="1" i="0" lang="en-US" sz="1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:The correction from IAS or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 to TAS is linear.</a:t>
            </a:r>
            <a:endParaRPr/>
          </a:p>
        </p:txBody>
      </p:sp>
      <p:sp>
        <p:nvSpPr>
          <p:cNvPr id="501" name="Google Shape;501;p42"/>
          <p:cNvSpPr txBox="1"/>
          <p:nvPr/>
        </p:nvSpPr>
        <p:spPr>
          <a:xfrm>
            <a:off x="4198937" y="6430962"/>
            <a:ext cx="140335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rgbClr val="663300"/>
                </a:solidFill>
                <a:latin typeface="Arial Narrow"/>
                <a:ea typeface="Arial Narrow"/>
                <a:cs typeface="Arial Narrow"/>
                <a:sym typeface="Arial Narrow"/>
              </a:rPr>
              <a:t>TAILWIND /  HEADWIND </a:t>
            </a:r>
            <a:endParaRPr/>
          </a:p>
        </p:txBody>
      </p:sp>
      <p:cxnSp>
        <p:nvCxnSpPr>
          <p:cNvPr id="502" name="Google Shape;502;p42"/>
          <p:cNvCxnSpPr/>
          <p:nvPr/>
        </p:nvCxnSpPr>
        <p:spPr>
          <a:xfrm>
            <a:off x="5494337" y="6561137"/>
            <a:ext cx="312737" cy="0"/>
          </a:xfrm>
          <a:prstGeom prst="straightConnector1">
            <a:avLst/>
          </a:prstGeom>
          <a:noFill/>
          <a:ln cap="flat" cmpd="sng" w="19050">
            <a:solidFill>
              <a:srgbClr val="66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03" name="Google Shape;503;p42"/>
          <p:cNvCxnSpPr/>
          <p:nvPr/>
        </p:nvCxnSpPr>
        <p:spPr>
          <a:xfrm rot="10800000">
            <a:off x="3875087" y="6562725"/>
            <a:ext cx="392112" cy="0"/>
          </a:xfrm>
          <a:prstGeom prst="straightConnector1">
            <a:avLst/>
          </a:prstGeom>
          <a:noFill/>
          <a:ln cap="flat" cmpd="sng" w="19050">
            <a:solidFill>
              <a:srgbClr val="66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04" name="Google Shape;504;p42"/>
          <p:cNvCxnSpPr/>
          <p:nvPr/>
        </p:nvCxnSpPr>
        <p:spPr>
          <a:xfrm>
            <a:off x="6545262" y="995362"/>
            <a:ext cx="223837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med" w="med" type="none"/>
            <a:tailEnd len="med" w="med" type="stealth"/>
          </a:ln>
        </p:spPr>
      </p:cxn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7"/>
          <p:cNvGrpSpPr/>
          <p:nvPr/>
        </p:nvGrpSpPr>
        <p:grpSpPr>
          <a:xfrm>
            <a:off x="-93662" y="0"/>
            <a:ext cx="9237662" cy="6884987"/>
            <a:chOff x="-47625" y="-12700"/>
            <a:chExt cx="9237662" cy="6884987"/>
          </a:xfrm>
        </p:grpSpPr>
        <p:pic>
          <p:nvPicPr>
            <p:cNvPr id="87" name="Google Shape;87;p7"/>
            <p:cNvPicPr preferRelativeResize="0"/>
            <p:nvPr/>
          </p:nvPicPr>
          <p:blipFill rotWithShape="1">
            <a:blip r:embed="rId3">
              <a:alphaModFix/>
            </a:blip>
            <a:srcRect b="8276" l="0" r="46080" t="0"/>
            <a:stretch/>
          </p:blipFill>
          <p:spPr>
            <a:xfrm>
              <a:off x="1550987" y="0"/>
              <a:ext cx="6096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608012" y="0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-47625" y="-12700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7642225" y="14287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8228012" y="4762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7"/>
          <p:cNvSpPr txBox="1"/>
          <p:nvPr/>
        </p:nvSpPr>
        <p:spPr>
          <a:xfrm>
            <a:off x="600075" y="3246437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Stagnation Region</a:t>
            </a:r>
            <a:endParaRPr/>
          </a:p>
        </p:txBody>
      </p:sp>
      <p:sp>
        <p:nvSpPr>
          <p:cNvPr id="93" name="Google Shape;93;p7"/>
          <p:cNvSpPr txBox="1"/>
          <p:nvPr/>
        </p:nvSpPr>
        <p:spPr>
          <a:xfrm>
            <a:off x="0" y="342900"/>
            <a:ext cx="5226050" cy="202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COMPRESSIBILITY EFFECTS LEAD TO DENSITY INCREASE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E.G at MSL: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150 kts - 4.5%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300 kts -  8%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450 kts -  17%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600 kts -  42%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4" name="Google Shape;94;p7"/>
          <p:cNvSpPr txBox="1"/>
          <p:nvPr/>
        </p:nvSpPr>
        <p:spPr>
          <a:xfrm>
            <a:off x="-1587" y="4905375"/>
            <a:ext cx="2963862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Relative airflow is always compressible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but this only becomes noticeable at mid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to high subsonic speeds.</a:t>
            </a:r>
            <a:endParaRPr/>
          </a:p>
        </p:txBody>
      </p:sp>
      <p:sp>
        <p:nvSpPr>
          <p:cNvPr id="95" name="Google Shape;95;p7"/>
          <p:cNvSpPr txBox="1"/>
          <p:nvPr/>
        </p:nvSpPr>
        <p:spPr>
          <a:xfrm>
            <a:off x="3990975" y="3248025"/>
            <a:ext cx="1733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Aerofoil Leading Edge</a:t>
            </a:r>
            <a:endParaRPr/>
          </a:p>
        </p:txBody>
      </p:sp>
      <p:cxnSp>
        <p:nvCxnSpPr>
          <p:cNvPr id="96" name="Google Shape;96;p7"/>
          <p:cNvCxnSpPr/>
          <p:nvPr/>
        </p:nvCxnSpPr>
        <p:spPr>
          <a:xfrm>
            <a:off x="2066925" y="3429000"/>
            <a:ext cx="436562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97" name="Google Shape;97;p7"/>
          <p:cNvCxnSpPr/>
          <p:nvPr/>
        </p:nvCxnSpPr>
        <p:spPr>
          <a:xfrm rot="10800000">
            <a:off x="3551237" y="3419475"/>
            <a:ext cx="4905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98" name="Google Shape;98;p7"/>
          <p:cNvSpPr txBox="1"/>
          <p:nvPr/>
        </p:nvSpPr>
        <p:spPr>
          <a:xfrm>
            <a:off x="3776662" y="-15875"/>
            <a:ext cx="30130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 Narrow"/>
              <a:buNone/>
            </a:pPr>
            <a:r>
              <a:rPr b="1" i="0" lang="en-US" sz="18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COMPRESSIBLE  AIRFLOW  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/>
          <p:nvPr/>
        </p:nvSpPr>
        <p:spPr>
          <a:xfrm>
            <a:off x="590550" y="-34925"/>
            <a:ext cx="79041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PRINCIPLES OFJET AIRCRAFT PERFORMANCE - ENDURANCE  </a:t>
            </a:r>
            <a:endParaRPr/>
          </a:p>
        </p:txBody>
      </p:sp>
      <p:sp>
        <p:nvSpPr>
          <p:cNvPr id="510" name="Google Shape;510;p43"/>
          <p:cNvSpPr txBox="1"/>
          <p:nvPr/>
        </p:nvSpPr>
        <p:spPr>
          <a:xfrm>
            <a:off x="36512" y="373062"/>
            <a:ext cx="86407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FUEL FLOW NEEDS TO BE REDUCED TO THE MINIMUM CONSISTENT WITH SPEED  STABLE  LEVEL  FLIGHT.  WIND IS OF NO RELEVANCE </a:t>
            </a:r>
            <a:endParaRPr/>
          </a:p>
        </p:txBody>
      </p:sp>
      <p:sp>
        <p:nvSpPr>
          <p:cNvPr id="511" name="Google Shape;511;p43"/>
          <p:cNvSpPr txBox="1"/>
          <p:nvPr/>
        </p:nvSpPr>
        <p:spPr>
          <a:xfrm>
            <a:off x="3175" y="679450"/>
            <a:ext cx="9140825" cy="1808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Fuel flow is minimum when engine thrust required for level flight is minimum. Thrust = drag in level flight.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Vimd or slightly higher for speed stability at the flight level which achieves design engine RPM which generally a slightly higher  level than 1.32 Vimd.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chart for DRAG  / TAS may be available  and the corresponding Mach number can easily be calculated if not available on the chart.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IAS        EAS is a compressibility correction. The relationship EAS / TAS = √ Altitude Density / √Sea Level Density. EAS        TAS  drag curve         right.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/>
          </a:p>
        </p:txBody>
      </p:sp>
      <p:cxnSp>
        <p:nvCxnSpPr>
          <p:cNvPr id="512" name="Google Shape;512;p43"/>
          <p:cNvCxnSpPr/>
          <p:nvPr/>
        </p:nvCxnSpPr>
        <p:spPr>
          <a:xfrm>
            <a:off x="7178675" y="2139950"/>
            <a:ext cx="295275" cy="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513" name="Google Shape;513;p43"/>
          <p:cNvCxnSpPr/>
          <p:nvPr/>
        </p:nvCxnSpPr>
        <p:spPr>
          <a:xfrm>
            <a:off x="320675" y="2133600"/>
            <a:ext cx="241300" cy="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514" name="Google Shape;514;p43"/>
          <p:cNvCxnSpPr/>
          <p:nvPr/>
        </p:nvCxnSpPr>
        <p:spPr>
          <a:xfrm>
            <a:off x="8434387" y="2149475"/>
            <a:ext cx="295275" cy="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grpSp>
        <p:nvGrpSpPr>
          <p:cNvPr id="515" name="Google Shape;515;p43"/>
          <p:cNvGrpSpPr/>
          <p:nvPr/>
        </p:nvGrpSpPr>
        <p:grpSpPr>
          <a:xfrm>
            <a:off x="0" y="2239354"/>
            <a:ext cx="9144000" cy="4844679"/>
            <a:chOff x="0" y="2239354"/>
            <a:chExt cx="9144000" cy="4844679"/>
          </a:xfrm>
        </p:grpSpPr>
        <p:sp>
          <p:nvSpPr>
            <p:cNvPr id="516" name="Google Shape;516;p43"/>
            <p:cNvSpPr txBox="1"/>
            <p:nvPr/>
          </p:nvSpPr>
          <p:spPr>
            <a:xfrm>
              <a:off x="0" y="2397125"/>
              <a:ext cx="9144000" cy="4460875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 rot="300000">
              <a:off x="1758950" y="2466975"/>
              <a:ext cx="5414962" cy="4389437"/>
            </a:xfrm>
            <a:custGeom>
              <a:rect b="b" l="l" r="r" t="t"/>
              <a:pathLst>
                <a:path extrusionOk="0" h="2765" w="3411">
                  <a:moveTo>
                    <a:pt x="0" y="1427"/>
                  </a:moveTo>
                  <a:cubicBezTo>
                    <a:pt x="62" y="2765"/>
                    <a:pt x="2499" y="1976"/>
                    <a:pt x="3411" y="0"/>
                  </a:cubicBez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18" name="Google Shape;518;p43"/>
            <p:cNvCxnSpPr/>
            <p:nvPr/>
          </p:nvCxnSpPr>
          <p:spPr>
            <a:xfrm rot="10800000">
              <a:off x="1263650" y="2428875"/>
              <a:ext cx="0" cy="3673475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519" name="Google Shape;519;p43"/>
            <p:cNvCxnSpPr/>
            <p:nvPr/>
          </p:nvCxnSpPr>
          <p:spPr>
            <a:xfrm>
              <a:off x="1274762" y="6088062"/>
              <a:ext cx="6505575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520" name="Google Shape;520;p43"/>
            <p:cNvCxnSpPr/>
            <p:nvPr/>
          </p:nvCxnSpPr>
          <p:spPr>
            <a:xfrm flipH="1" rot="10800000">
              <a:off x="1411287" y="3241675"/>
              <a:ext cx="6169025" cy="33337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21" name="Google Shape;521;p43"/>
            <p:cNvSpPr txBox="1"/>
            <p:nvPr/>
          </p:nvSpPr>
          <p:spPr>
            <a:xfrm>
              <a:off x="3419475" y="3057525"/>
              <a:ext cx="2006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900"/>
                <a:buFont typeface="Arial"/>
                <a:buNone/>
              </a:pPr>
              <a:r>
                <a:rPr b="1" i="0" lang="en-US" sz="900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TURBOFAN THRUST AVAILABLE</a:t>
              </a:r>
              <a:endParaRPr/>
            </a:p>
          </p:txBody>
        </p:sp>
        <p:sp>
          <p:nvSpPr>
            <p:cNvPr id="522" name="Google Shape;522;p43"/>
            <p:cNvSpPr txBox="1"/>
            <p:nvPr/>
          </p:nvSpPr>
          <p:spPr>
            <a:xfrm rot="-2100000">
              <a:off x="3854450" y="4687887"/>
              <a:ext cx="3521075" cy="244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Arial"/>
                <a:buNone/>
              </a:pPr>
              <a:r>
                <a:rPr b="1" i="0" lang="en-US" sz="1000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THRUST REQUIRED (TOTAL DRAG) AT A GIVEN MASS</a:t>
              </a:r>
              <a:endParaRPr/>
            </a:p>
          </p:txBody>
        </p:sp>
        <p:sp>
          <p:nvSpPr>
            <p:cNvPr id="523" name="Google Shape;523;p43"/>
            <p:cNvSpPr txBox="1"/>
            <p:nvPr/>
          </p:nvSpPr>
          <p:spPr>
            <a:xfrm>
              <a:off x="4799012" y="6064250"/>
              <a:ext cx="2824162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EQUIVALENT AIRSPEED (EAS)</a:t>
              </a:r>
              <a:endParaRPr/>
            </a:p>
          </p:txBody>
        </p:sp>
        <p:sp>
          <p:nvSpPr>
            <p:cNvPr id="524" name="Google Shape;524;p43"/>
            <p:cNvSpPr txBox="1"/>
            <p:nvPr/>
          </p:nvSpPr>
          <p:spPr>
            <a:xfrm rot="-5400000">
              <a:off x="488156" y="3074193"/>
              <a:ext cx="13477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TOTAL DRAG</a:t>
              </a:r>
              <a:endParaRPr/>
            </a:p>
          </p:txBody>
        </p:sp>
        <p:sp>
          <p:nvSpPr>
            <p:cNvPr id="525" name="Google Shape;525;p43"/>
            <p:cNvSpPr txBox="1"/>
            <p:nvPr/>
          </p:nvSpPr>
          <p:spPr>
            <a:xfrm>
              <a:off x="2708275" y="5707062"/>
              <a:ext cx="677862" cy="31432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Vimd </a:t>
              </a: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 rot="240000">
              <a:off x="2259012" y="2417762"/>
              <a:ext cx="4440237" cy="3598862"/>
            </a:xfrm>
            <a:custGeom>
              <a:rect b="b" l="l" r="r" t="t"/>
              <a:pathLst>
                <a:path extrusionOk="0" h="2765" w="3411">
                  <a:moveTo>
                    <a:pt x="0" y="1427"/>
                  </a:moveTo>
                  <a:cubicBezTo>
                    <a:pt x="62" y="2765"/>
                    <a:pt x="2499" y="1976"/>
                    <a:pt x="3411" y="0"/>
                  </a:cubicBezTo>
                </a:path>
              </a:pathLst>
            </a:custGeom>
            <a:noFill/>
            <a:ln cap="flat" cmpd="sng" w="28575">
              <a:solidFill>
                <a:srgbClr val="6633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7" name="Google Shape;527;p43"/>
            <p:cNvSpPr txBox="1"/>
            <p:nvPr/>
          </p:nvSpPr>
          <p:spPr>
            <a:xfrm>
              <a:off x="2587625" y="5014912"/>
              <a:ext cx="1495425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3300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rgbClr val="663300"/>
                  </a:solidFill>
                  <a:latin typeface="Arial"/>
                  <a:ea typeface="Arial"/>
                  <a:cs typeface="Arial"/>
                  <a:sym typeface="Arial"/>
                </a:rPr>
                <a:t>Increased Vimd</a:t>
              </a:r>
              <a:endParaRPr/>
            </a:p>
          </p:txBody>
        </p:sp>
        <p:sp>
          <p:nvSpPr>
            <p:cNvPr id="528" name="Google Shape;528;p43"/>
            <p:cNvSpPr txBox="1"/>
            <p:nvPr/>
          </p:nvSpPr>
          <p:spPr>
            <a:xfrm rot="-2100000">
              <a:off x="3646487" y="3940175"/>
              <a:ext cx="2900362" cy="2746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3300"/>
                </a:buClr>
                <a:buSzPts val="1200"/>
                <a:buFont typeface="Arial Narrow"/>
                <a:buNone/>
              </a:pPr>
              <a:r>
                <a:rPr b="1" i="0" lang="en-US" sz="1200" u="none">
                  <a:solidFill>
                    <a:srgbClr val="6633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INCREASED TOTAL DRAG AT HIGHER MASS</a:t>
              </a:r>
              <a:endParaRPr/>
            </a:p>
          </p:txBody>
        </p:sp>
      </p:grpSp>
    </p:spTree>
  </p:cSld>
  <p:clrMapOvr>
    <a:masterClrMapping/>
  </p:clrMapOvr>
  <p:transition spd="med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/>
          <p:nvPr/>
        </p:nvSpPr>
        <p:spPr>
          <a:xfrm>
            <a:off x="195262" y="15875"/>
            <a:ext cx="88280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PRINCIPLES OFJET AIRCRAFT PERFORMANCE – RATE OF CLIMB    </a:t>
            </a:r>
            <a:endParaRPr/>
          </a:p>
        </p:txBody>
      </p:sp>
      <p:sp>
        <p:nvSpPr>
          <p:cNvPr id="534" name="Google Shape;534;p44"/>
          <p:cNvSpPr/>
          <p:nvPr/>
        </p:nvSpPr>
        <p:spPr>
          <a:xfrm>
            <a:off x="0" y="13192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5" name="Google Shape;535;p44"/>
          <p:cNvSpPr txBox="1"/>
          <p:nvPr/>
        </p:nvSpPr>
        <p:spPr>
          <a:xfrm>
            <a:off x="0" y="2397125"/>
            <a:ext cx="9144000" cy="446087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6" name="Google Shape;536;p44"/>
          <p:cNvSpPr/>
          <p:nvPr/>
        </p:nvSpPr>
        <p:spPr>
          <a:xfrm rot="-660000">
            <a:off x="2365375" y="2846387"/>
            <a:ext cx="5145087" cy="3878262"/>
          </a:xfrm>
          <a:custGeom>
            <a:rect b="b" l="l" r="r" t="t"/>
            <a:pathLst>
              <a:path extrusionOk="0" h="2765" w="3411">
                <a:moveTo>
                  <a:pt x="0" y="1427"/>
                </a:moveTo>
                <a:cubicBezTo>
                  <a:pt x="62" y="2765"/>
                  <a:pt x="2499" y="1976"/>
                  <a:pt x="3411" y="0"/>
                </a:cubicBez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37" name="Google Shape;537;p44"/>
          <p:cNvCxnSpPr/>
          <p:nvPr/>
        </p:nvCxnSpPr>
        <p:spPr>
          <a:xfrm flipH="1" rot="10800000">
            <a:off x="1292225" y="2478087"/>
            <a:ext cx="6257925" cy="4141787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38" name="Google Shape;538;p44"/>
          <p:cNvCxnSpPr/>
          <p:nvPr/>
        </p:nvCxnSpPr>
        <p:spPr>
          <a:xfrm>
            <a:off x="1265237" y="6627812"/>
            <a:ext cx="6505575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39" name="Google Shape;539;p44"/>
          <p:cNvCxnSpPr/>
          <p:nvPr/>
        </p:nvCxnSpPr>
        <p:spPr>
          <a:xfrm rot="10800000">
            <a:off x="1277937" y="2422525"/>
            <a:ext cx="0" cy="421005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40" name="Google Shape;540;p44"/>
          <p:cNvCxnSpPr/>
          <p:nvPr/>
        </p:nvCxnSpPr>
        <p:spPr>
          <a:xfrm>
            <a:off x="4265612" y="4679950"/>
            <a:ext cx="31750" cy="1150937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1" name="Google Shape;541;p44"/>
          <p:cNvCxnSpPr/>
          <p:nvPr/>
        </p:nvCxnSpPr>
        <p:spPr>
          <a:xfrm>
            <a:off x="5084762" y="4097337"/>
            <a:ext cx="15875" cy="1217612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2" name="Google Shape;542;p44"/>
          <p:cNvCxnSpPr/>
          <p:nvPr/>
        </p:nvCxnSpPr>
        <p:spPr>
          <a:xfrm>
            <a:off x="4451350" y="4519612"/>
            <a:ext cx="14287" cy="121602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3" name="Google Shape;543;p44"/>
          <p:cNvCxnSpPr/>
          <p:nvPr/>
        </p:nvCxnSpPr>
        <p:spPr>
          <a:xfrm>
            <a:off x="4627562" y="4406900"/>
            <a:ext cx="7937" cy="1231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4" name="Google Shape;544;p44"/>
          <p:cNvCxnSpPr/>
          <p:nvPr/>
        </p:nvCxnSpPr>
        <p:spPr>
          <a:xfrm>
            <a:off x="4927600" y="4238625"/>
            <a:ext cx="12700" cy="1214437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5" name="Google Shape;545;p44"/>
          <p:cNvCxnSpPr/>
          <p:nvPr/>
        </p:nvCxnSpPr>
        <p:spPr>
          <a:xfrm>
            <a:off x="4779962" y="4305300"/>
            <a:ext cx="15875" cy="1246187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46" name="Google Shape;546;p44"/>
          <p:cNvCxnSpPr/>
          <p:nvPr/>
        </p:nvCxnSpPr>
        <p:spPr>
          <a:xfrm>
            <a:off x="4291012" y="5838825"/>
            <a:ext cx="7937" cy="777875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47" name="Google Shape;547;p44"/>
          <p:cNvCxnSpPr/>
          <p:nvPr/>
        </p:nvCxnSpPr>
        <p:spPr>
          <a:xfrm flipH="1">
            <a:off x="5084762" y="5357812"/>
            <a:ext cx="7937" cy="1266825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548" name="Google Shape;548;p44"/>
          <p:cNvSpPr txBox="1"/>
          <p:nvPr/>
        </p:nvSpPr>
        <p:spPr>
          <a:xfrm>
            <a:off x="6572250" y="6586537"/>
            <a:ext cx="11985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VELOCITY</a:t>
            </a:r>
            <a:endParaRPr/>
          </a:p>
        </p:txBody>
      </p:sp>
      <p:sp>
        <p:nvSpPr>
          <p:cNvPr id="549" name="Google Shape;549;p44"/>
          <p:cNvSpPr txBox="1"/>
          <p:nvPr/>
        </p:nvSpPr>
        <p:spPr>
          <a:xfrm rot="-5400000">
            <a:off x="741362" y="2695575"/>
            <a:ext cx="8572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endParaRPr/>
          </a:p>
        </p:txBody>
      </p:sp>
      <p:sp>
        <p:nvSpPr>
          <p:cNvPr id="550" name="Google Shape;550;p44"/>
          <p:cNvSpPr txBox="1"/>
          <p:nvPr/>
        </p:nvSpPr>
        <p:spPr>
          <a:xfrm rot="-2040000">
            <a:off x="4598987" y="3590925"/>
            <a:ext cx="18669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TURBOFAN  POWER  AVAILABLE</a:t>
            </a:r>
            <a:endParaRPr/>
          </a:p>
        </p:txBody>
      </p:sp>
      <p:sp>
        <p:nvSpPr>
          <p:cNvPr id="551" name="Google Shape;551;p44"/>
          <p:cNvSpPr txBox="1"/>
          <p:nvPr/>
        </p:nvSpPr>
        <p:spPr>
          <a:xfrm rot="-2880000">
            <a:off x="5054600" y="4581525"/>
            <a:ext cx="178117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POWER  REQUIRED  FOR  S &amp; L</a:t>
            </a:r>
            <a:endParaRPr/>
          </a:p>
        </p:txBody>
      </p:sp>
      <p:sp>
        <p:nvSpPr>
          <p:cNvPr id="552" name="Google Shape;552;p44"/>
          <p:cNvSpPr txBox="1"/>
          <p:nvPr/>
        </p:nvSpPr>
        <p:spPr>
          <a:xfrm>
            <a:off x="5534025" y="5965825"/>
            <a:ext cx="242887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Speed Range For Max Rate of Climb  </a:t>
            </a:r>
            <a:endParaRPr/>
          </a:p>
        </p:txBody>
      </p:sp>
      <p:cxnSp>
        <p:nvCxnSpPr>
          <p:cNvPr id="553" name="Google Shape;553;p44"/>
          <p:cNvCxnSpPr/>
          <p:nvPr/>
        </p:nvCxnSpPr>
        <p:spPr>
          <a:xfrm flipH="1">
            <a:off x="4621212" y="6103937"/>
            <a:ext cx="954087" cy="377825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554" name="Google Shape;554;p44"/>
          <p:cNvSpPr txBox="1"/>
          <p:nvPr/>
        </p:nvSpPr>
        <p:spPr>
          <a:xfrm>
            <a:off x="1455737" y="4418012"/>
            <a:ext cx="2403475" cy="427037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Power Available / Power Required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parallel in the speed range indicated.</a:t>
            </a:r>
            <a:endParaRPr/>
          </a:p>
        </p:txBody>
      </p:sp>
      <p:sp>
        <p:nvSpPr>
          <p:cNvPr id="555" name="Google Shape;555;p44"/>
          <p:cNvSpPr txBox="1"/>
          <p:nvPr/>
        </p:nvSpPr>
        <p:spPr>
          <a:xfrm>
            <a:off x="-68262" y="479425"/>
            <a:ext cx="9339262" cy="170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Power required curves for any mass or altitude are derived from the corresponding drag curves illustrated in slides 38 - 40.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Power Required is proportional to Drag × TAS, and is therefore proportional to the cube of TAS – hence the curve is a little steeper than the drag curve.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Power Available is a simple linear graph, unlike a turboprop or piston engine – the notion of power is relatively recent in jets,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is related to the high bypass ratios and rotary nature of turbofans.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graph illustrated, there is speed range where the excess power available curve for maximum rate of climb  is parallel to the power available curve.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turbofan  aircraft therefore has a range of available speeds for maxmum rate of climb, and can therefore keep a constant attitude in a climbing turn.  </a:t>
            </a:r>
            <a:endParaRPr/>
          </a:p>
        </p:txBody>
      </p:sp>
      <p:cxnSp>
        <p:nvCxnSpPr>
          <p:cNvPr id="556" name="Google Shape;556;p44"/>
          <p:cNvCxnSpPr/>
          <p:nvPr/>
        </p:nvCxnSpPr>
        <p:spPr>
          <a:xfrm>
            <a:off x="3352800" y="6110287"/>
            <a:ext cx="15875" cy="52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57" name="Google Shape;557;p44"/>
          <p:cNvSpPr txBox="1"/>
          <p:nvPr/>
        </p:nvSpPr>
        <p:spPr>
          <a:xfrm>
            <a:off x="3130550" y="6592887"/>
            <a:ext cx="458787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VMP</a:t>
            </a:r>
            <a:endParaRPr/>
          </a:p>
        </p:txBody>
      </p:sp>
      <p:sp>
        <p:nvSpPr>
          <p:cNvPr id="558" name="Google Shape;558;p44"/>
          <p:cNvSpPr txBox="1"/>
          <p:nvPr/>
        </p:nvSpPr>
        <p:spPr>
          <a:xfrm>
            <a:off x="2038350" y="6240462"/>
            <a:ext cx="1252537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Region of reverse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endParaRPr/>
          </a:p>
        </p:txBody>
      </p:sp>
      <p:cxnSp>
        <p:nvCxnSpPr>
          <p:cNvPr id="559" name="Google Shape;559;p44"/>
          <p:cNvCxnSpPr/>
          <p:nvPr/>
        </p:nvCxnSpPr>
        <p:spPr>
          <a:xfrm flipH="1" rot="10800000">
            <a:off x="2774950" y="6024562"/>
            <a:ext cx="168275" cy="27146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</p:spTree>
  </p:cSld>
  <p:clrMapOvr>
    <a:masterClrMapping/>
  </p:clrMapOvr>
  <p:transition spd="med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"/>
          <p:cNvSpPr txBox="1"/>
          <p:nvPr/>
        </p:nvSpPr>
        <p:spPr>
          <a:xfrm>
            <a:off x="852487" y="87312"/>
            <a:ext cx="7375525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 INCREASE  CRITICAL  MACH NUMBER</a:t>
            </a:r>
            <a:endParaRPr/>
          </a:p>
        </p:txBody>
      </p:sp>
      <p:sp>
        <p:nvSpPr>
          <p:cNvPr id="565" name="Google Shape;565;p45"/>
          <p:cNvSpPr txBox="1"/>
          <p:nvPr/>
        </p:nvSpPr>
        <p:spPr>
          <a:xfrm>
            <a:off x="0" y="730250"/>
            <a:ext cx="91440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(1) WING SECTION:                     (2) WING SWEEP:                (3) VORTEX  GENERATORS. </a:t>
            </a:r>
            <a:endParaRPr/>
          </a:p>
        </p:txBody>
      </p:sp>
      <p:sp>
        <p:nvSpPr>
          <p:cNvPr id="566" name="Google Shape;566;p45"/>
          <p:cNvSpPr txBox="1"/>
          <p:nvPr/>
        </p:nvSpPr>
        <p:spPr>
          <a:xfrm>
            <a:off x="187325" y="1466850"/>
            <a:ext cx="8878887" cy="243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SONIC FLOW OVER THE UPPER WING IS CAUSED BY ACCELERATION OF RELATIVE AIRFLOW: THIS IS  ACCENTUATED OVER A ROUNDED LEADING EDGE,  AND  /  OR THICK HIGH LIFT AEROFOIL SECTION.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ONE SOLUTION IS TO USE A THIN AEROFOIL SECTION WITH A SHARP LEADING EDGE – THERE ARE, HOWEVER, ISSUES WITH STRUCTURAL STRENGTH, FUEL STORAGE AND WING BENDING RELIEF.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70325"/>
            <a:ext cx="9144000" cy="300196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5"/>
          <p:cNvSpPr/>
          <p:nvPr/>
        </p:nvSpPr>
        <p:spPr>
          <a:xfrm>
            <a:off x="31750" y="15494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9" name="Google Shape;569;p45"/>
          <p:cNvSpPr/>
          <p:nvPr/>
        </p:nvSpPr>
        <p:spPr>
          <a:xfrm>
            <a:off x="31750" y="24892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 txBox="1"/>
          <p:nvPr>
            <p:ph idx="4294967295" type="title"/>
          </p:nvPr>
        </p:nvSpPr>
        <p:spPr>
          <a:xfrm>
            <a:off x="1962150" y="0"/>
            <a:ext cx="4675187" cy="37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HIGH SPEED WINGS AT LOW SPEED</a:t>
            </a:r>
            <a:endParaRPr/>
          </a:p>
        </p:txBody>
      </p:sp>
      <p:pic>
        <p:nvPicPr>
          <p:cNvPr id="576" name="Google Shape;5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14637"/>
            <a:ext cx="9144000" cy="404653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6"/>
          <p:cNvSpPr txBox="1"/>
          <p:nvPr/>
        </p:nvSpPr>
        <p:spPr>
          <a:xfrm>
            <a:off x="201612" y="792162"/>
            <a:ext cx="8804275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DURING CRUISING FLIGHT, THE HIGH SPEED AND THEREFORE HIGH  DYNAMIC PRESSURE MEANS THAT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LOW LIFT COEFFICIENT (IN THIS EXAMPLE CAUSED BY A THIN WING AND SHARP LEADING EDGE), IS OK.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AT LOW SPEEDS SUCH AS INITIAL CLIMB AFTER TAKE OFF, OR ON FINAL APPROACH; THE LOW LIFT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COEFFICIENT REQUIRES  EITHER A HIGH WING  AREA  AND / OR  VERY EFFECTIVE HIGH LIFT DEVICES.  </a:t>
            </a: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4762" y="9191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9" name="Google Shape;579;p46"/>
          <p:cNvSpPr/>
          <p:nvPr/>
        </p:nvSpPr>
        <p:spPr>
          <a:xfrm>
            <a:off x="19050" y="17954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/>
          <p:nvPr>
            <p:ph idx="4294967295" type="title"/>
          </p:nvPr>
        </p:nvSpPr>
        <p:spPr>
          <a:xfrm>
            <a:off x="1985962" y="71437"/>
            <a:ext cx="5110162" cy="515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Narrow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SUPERCRITICAL WING SECTIONS</a:t>
            </a:r>
            <a:endParaRPr/>
          </a:p>
        </p:txBody>
      </p:sp>
      <p:sp>
        <p:nvSpPr>
          <p:cNvPr id="585" name="Google Shape;585;p47"/>
          <p:cNvSpPr/>
          <p:nvPr/>
        </p:nvSpPr>
        <p:spPr>
          <a:xfrm>
            <a:off x="25400" y="13001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6" name="Google Shape;586;p47"/>
          <p:cNvSpPr/>
          <p:nvPr/>
        </p:nvSpPr>
        <p:spPr>
          <a:xfrm>
            <a:off x="38100" y="18843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7" name="Google Shape;587;p47"/>
          <p:cNvSpPr/>
          <p:nvPr/>
        </p:nvSpPr>
        <p:spPr>
          <a:xfrm>
            <a:off x="38100" y="27606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8" name="Google Shape;588;p47"/>
          <p:cNvSpPr/>
          <p:nvPr/>
        </p:nvSpPr>
        <p:spPr>
          <a:xfrm>
            <a:off x="38100" y="36369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9" name="Google Shape;589;p47"/>
          <p:cNvSpPr txBox="1"/>
          <p:nvPr/>
        </p:nvSpPr>
        <p:spPr>
          <a:xfrm>
            <a:off x="163512" y="1162050"/>
            <a:ext cx="8921750" cy="2979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very evolved modern wing design which gives a range of minimum drag speed availability and  lower  drag.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Maximum thickness at roughly 50% chord, associated with a relatively flat  upper surface – delayed airflow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acceleration  and more symmetrical lift distribution over the wing cross section.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Reflex camber on underside at  rear assists lift coefficient and enhances symmetrical lift distribution by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creating lift on underside of rear wing section – this assists further in delaying airflow acceleration on top.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thicker aerofoil , rounded leading edge, improved  monocoque  structural strength and wing fuel storage are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then accommodated,  while employing a lower sweepback angle but  achieving higher critical mach number.    </a:t>
            </a:r>
            <a:endParaRPr/>
          </a:p>
        </p:txBody>
      </p:sp>
      <p:pic>
        <p:nvPicPr>
          <p:cNvPr id="590" name="Google Shape;5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76812"/>
            <a:ext cx="9144000" cy="18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7"/>
          <p:cNvSpPr txBox="1"/>
          <p:nvPr/>
        </p:nvSpPr>
        <p:spPr>
          <a:xfrm>
            <a:off x="6954837" y="6397625"/>
            <a:ext cx="1471612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Reflex camber (can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aggravate mach tuck)</a:t>
            </a:r>
            <a:endParaRPr/>
          </a:p>
        </p:txBody>
      </p:sp>
      <p:cxnSp>
        <p:nvCxnSpPr>
          <p:cNvPr id="592" name="Google Shape;592;p47"/>
          <p:cNvCxnSpPr/>
          <p:nvPr/>
        </p:nvCxnSpPr>
        <p:spPr>
          <a:xfrm flipH="1" rot="10800000">
            <a:off x="8174037" y="6388100"/>
            <a:ext cx="282575" cy="265112"/>
          </a:xfrm>
          <a:prstGeom prst="straightConnector1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"/>
          <p:cNvSpPr txBox="1"/>
          <p:nvPr>
            <p:ph idx="4294967295" type="title"/>
          </p:nvPr>
        </p:nvSpPr>
        <p:spPr>
          <a:xfrm>
            <a:off x="520700" y="79375"/>
            <a:ext cx="8064500" cy="490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INCREASING CRITICAL MACH NUMBER BY USING SWEEPBACK </a:t>
            </a:r>
            <a:endParaRPr/>
          </a:p>
        </p:txBody>
      </p:sp>
      <p:pic>
        <p:nvPicPr>
          <p:cNvPr id="599" name="Google Shape;5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09862"/>
            <a:ext cx="9144000" cy="415448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8"/>
          <p:cNvSpPr txBox="1"/>
          <p:nvPr/>
        </p:nvSpPr>
        <p:spPr>
          <a:xfrm>
            <a:off x="80962" y="514350"/>
            <a:ext cx="8851900" cy="327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diagram below illustrates how the use of sweepback decreases the thickness / chord ratio by increasing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 apparent length of chord parallel to the longitudinal axis at any given wing cross section – the wing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thickness at that same given cross section remains unchanged.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This means that the wing retains monocoque strength and fuel capacity for wing bending relief.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crescent wing employs higher sweepback at the wing root, thus retaining extra strength at the wing root.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endParaRPr/>
          </a:p>
        </p:txBody>
      </p:sp>
      <p:sp>
        <p:nvSpPr>
          <p:cNvPr id="601" name="Google Shape;601;p48"/>
          <p:cNvSpPr/>
          <p:nvPr/>
        </p:nvSpPr>
        <p:spPr>
          <a:xfrm>
            <a:off x="12700" y="6524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2" name="Google Shape;602;p48"/>
          <p:cNvSpPr/>
          <p:nvPr/>
        </p:nvSpPr>
        <p:spPr>
          <a:xfrm>
            <a:off x="12700" y="18208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3" name="Google Shape;603;p48"/>
          <p:cNvSpPr/>
          <p:nvPr/>
        </p:nvSpPr>
        <p:spPr>
          <a:xfrm>
            <a:off x="12700" y="24050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9"/>
          <p:cNvSpPr txBox="1"/>
          <p:nvPr>
            <p:ph idx="4294967295" type="title"/>
          </p:nvPr>
        </p:nvSpPr>
        <p:spPr>
          <a:xfrm>
            <a:off x="-12700" y="30162"/>
            <a:ext cx="91440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INCREASING CRITICAL MACH NUMBER BY USING SWEEPBACK (cont’d)</a:t>
            </a:r>
            <a:endParaRPr/>
          </a:p>
        </p:txBody>
      </p:sp>
      <p:pic>
        <p:nvPicPr>
          <p:cNvPr id="610" name="Google Shape;6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19375"/>
            <a:ext cx="9144000" cy="4259262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9"/>
          <p:cNvSpPr txBox="1"/>
          <p:nvPr/>
        </p:nvSpPr>
        <p:spPr>
          <a:xfrm>
            <a:off x="47625" y="519112"/>
            <a:ext cx="90932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Sweepback divides the free stream relative airflow velocity vector parallel to the longitudinal axis into two components –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one at right angles to the leading edge and the other parallel to the leading edge. The velocity at right angles to the leading edge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is a function of the cosine of the angle of sweepback, and is thus lower than Mfs.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Sweepback thus increases Mcrit, but creates problems of its own.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flow velocity parallel to the leading edge is problematic regarding induced drag, early wing tip stall, and dutch roll.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Use of supercritical wing sections can reduce sweepback angle and mitigate these problems.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0"/>
          <p:cNvSpPr txBox="1"/>
          <p:nvPr>
            <p:ph idx="4294967295" type="title"/>
          </p:nvPr>
        </p:nvSpPr>
        <p:spPr>
          <a:xfrm>
            <a:off x="1158875" y="23812"/>
            <a:ext cx="67770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INCREASING CRITICAL MACH NUMBER BY USING SWEEPBACK (cont’d) </a:t>
            </a:r>
            <a:endParaRPr/>
          </a:p>
        </p:txBody>
      </p:sp>
      <p:pic>
        <p:nvPicPr>
          <p:cNvPr id="617" name="Google Shape;61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4050"/>
            <a:ext cx="9144000" cy="3668712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0"/>
          <p:cNvSpPr txBox="1"/>
          <p:nvPr/>
        </p:nvSpPr>
        <p:spPr>
          <a:xfrm>
            <a:off x="4286250" y="5394325"/>
            <a:ext cx="37719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Mach Critical Drag Rise (Mcdr) is 5% - 10% higher than Mcrit</a:t>
            </a:r>
            <a:endParaRPr/>
          </a:p>
        </p:txBody>
      </p:sp>
      <p:cxnSp>
        <p:nvCxnSpPr>
          <p:cNvPr id="619" name="Google Shape;619;p50"/>
          <p:cNvCxnSpPr/>
          <p:nvPr/>
        </p:nvCxnSpPr>
        <p:spPr>
          <a:xfrm rot="10800000">
            <a:off x="4157662" y="5335587"/>
            <a:ext cx="200025" cy="160337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620" name="Google Shape;620;p50"/>
          <p:cNvCxnSpPr/>
          <p:nvPr/>
        </p:nvCxnSpPr>
        <p:spPr>
          <a:xfrm rot="10800000">
            <a:off x="3411537" y="5297487"/>
            <a:ext cx="941387" cy="27781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621" name="Google Shape;621;p50"/>
          <p:cNvCxnSpPr/>
          <p:nvPr/>
        </p:nvCxnSpPr>
        <p:spPr>
          <a:xfrm rot="10800000">
            <a:off x="3698875" y="5295900"/>
            <a:ext cx="661987" cy="250825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descr="banshee" id="622" name="Google Shape;622;p50"/>
          <p:cNvPicPr preferRelativeResize="0"/>
          <p:nvPr/>
        </p:nvPicPr>
        <p:blipFill rotWithShape="1">
          <a:blip r:embed="rId4">
            <a:alphaModFix/>
          </a:blip>
          <a:srcRect b="0" l="-472" r="0" t="0"/>
          <a:stretch/>
        </p:blipFill>
        <p:spPr>
          <a:xfrm>
            <a:off x="-9525" y="1033462"/>
            <a:ext cx="3271837" cy="2170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2I-777-200" id="623" name="Google Shape;623;p50"/>
          <p:cNvPicPr preferRelativeResize="0"/>
          <p:nvPr/>
        </p:nvPicPr>
        <p:blipFill rotWithShape="1">
          <a:blip r:embed="rId5">
            <a:alphaModFix/>
          </a:blip>
          <a:srcRect b="-14208" l="0" r="0" t="-355"/>
          <a:stretch/>
        </p:blipFill>
        <p:spPr>
          <a:xfrm>
            <a:off x="3251200" y="1054100"/>
            <a:ext cx="3225800" cy="245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corde2" id="624" name="Google Shape;624;p50"/>
          <p:cNvPicPr preferRelativeResize="0"/>
          <p:nvPr/>
        </p:nvPicPr>
        <p:blipFill rotWithShape="1">
          <a:blip r:embed="rId6">
            <a:alphaModFix/>
          </a:blip>
          <a:srcRect b="0" l="7368" r="8503" t="0"/>
          <a:stretch/>
        </p:blipFill>
        <p:spPr>
          <a:xfrm>
            <a:off x="6453187" y="1069975"/>
            <a:ext cx="2690812" cy="214153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0"/>
          <p:cNvSpPr txBox="1"/>
          <p:nvPr/>
        </p:nvSpPr>
        <p:spPr>
          <a:xfrm>
            <a:off x="995362" y="665162"/>
            <a:ext cx="1066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baseline="-2500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</a:t>
            </a: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0.7</a:t>
            </a:r>
            <a:endParaRPr/>
          </a:p>
        </p:txBody>
      </p:sp>
      <p:sp>
        <p:nvSpPr>
          <p:cNvPr id="626" name="Google Shape;626;p50"/>
          <p:cNvSpPr txBox="1"/>
          <p:nvPr/>
        </p:nvSpPr>
        <p:spPr>
          <a:xfrm>
            <a:off x="4267200" y="698500"/>
            <a:ext cx="1295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baseline="-2500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</a:t>
            </a: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0.85</a:t>
            </a:r>
            <a:endParaRPr/>
          </a:p>
        </p:txBody>
      </p:sp>
      <p:sp>
        <p:nvSpPr>
          <p:cNvPr id="627" name="Google Shape;627;p50"/>
          <p:cNvSpPr txBox="1"/>
          <p:nvPr/>
        </p:nvSpPr>
        <p:spPr>
          <a:xfrm>
            <a:off x="7239000" y="703262"/>
            <a:ext cx="1219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baseline="-2500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</a:t>
            </a: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0.98</a:t>
            </a:r>
            <a:endParaRPr/>
          </a:p>
        </p:txBody>
      </p:sp>
      <p:sp>
        <p:nvSpPr>
          <p:cNvPr id="628" name="Google Shape;628;p50"/>
          <p:cNvSpPr txBox="1"/>
          <p:nvPr/>
        </p:nvSpPr>
        <p:spPr>
          <a:xfrm>
            <a:off x="107950" y="0"/>
            <a:ext cx="90360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9" name="Google Shape;629;p50"/>
          <p:cNvSpPr txBox="1"/>
          <p:nvPr/>
        </p:nvSpPr>
        <p:spPr>
          <a:xfrm>
            <a:off x="84137" y="87312"/>
            <a:ext cx="3270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0" name="Google Shape;630;p50"/>
          <p:cNvSpPr txBox="1"/>
          <p:nvPr/>
        </p:nvSpPr>
        <p:spPr>
          <a:xfrm>
            <a:off x="52387" y="357187"/>
            <a:ext cx="9156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Flow velocity normal to the wing leading edge decreases with increased sweepback angle This increases Mcrit as shown below.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1"/>
          <p:cNvSpPr txBox="1"/>
          <p:nvPr>
            <p:ph idx="4294967295" type="title"/>
          </p:nvPr>
        </p:nvSpPr>
        <p:spPr>
          <a:xfrm>
            <a:off x="1003300" y="55562"/>
            <a:ext cx="6991350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HOW TO  INCREASE  CRITICAL  MACH NUMBER – VORTEX GENERATORS</a:t>
            </a:r>
            <a:endParaRPr/>
          </a:p>
        </p:txBody>
      </p:sp>
      <p:sp>
        <p:nvSpPr>
          <p:cNvPr id="636" name="Google Shape;636;p51"/>
          <p:cNvSpPr/>
          <p:nvPr/>
        </p:nvSpPr>
        <p:spPr>
          <a:xfrm>
            <a:off x="1587" y="28987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7" name="Google Shape;637;p51"/>
          <p:cNvSpPr/>
          <p:nvPr/>
        </p:nvSpPr>
        <p:spPr>
          <a:xfrm>
            <a:off x="1587" y="63658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8" name="Google Shape;638;p51"/>
          <p:cNvSpPr/>
          <p:nvPr/>
        </p:nvSpPr>
        <p:spPr>
          <a:xfrm>
            <a:off x="0" y="22971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9" name="Google Shape;6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94287"/>
            <a:ext cx="9144000" cy="177006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1"/>
          <p:cNvSpPr txBox="1"/>
          <p:nvPr/>
        </p:nvSpPr>
        <p:spPr>
          <a:xfrm>
            <a:off x="47625" y="514350"/>
            <a:ext cx="9159875" cy="400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Vortex generators are used extensively  in aircraft design, even in very light low speed aircraft. The principle 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to </a:t>
            </a:r>
            <a:r>
              <a:rPr b="1" i="0" lang="en-US" sz="16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RE - ENERGISE BOUNDARY LAYER</a:t>
            </a: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by mixing that de energised layer close to the wing surface with that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more fully energised flow from the region further away from the wing.  This produces a  thicker, more  turbulent but attached airflow, re energised  to exceed adverse pressure gradient. Skin friction increases,  but </a:t>
            </a:r>
            <a:r>
              <a:rPr b="1" i="0" lang="en-US" sz="16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delayed flow separation reduces form drag</a:t>
            </a: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.  Indentations in golf balls and elite competitive swimsuits are  every day examples.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They are often used at the wingtips on swept wing aircraft to mitigate  against the problem of wingtip stalling.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Flow separation as a result of “steep” adverse pressure gradient at a shock wave creates turbulence, buffeting,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loss of lift coefficient, and a sharp increase in drag coefficient - vortex generators mitigate this problem by delaying flow separation.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Vortex generators create shock waves individually, but these shock waves are small and of little consequence.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 </a:t>
            </a:r>
            <a:endParaRPr/>
          </a:p>
        </p:txBody>
      </p:sp>
      <p:sp>
        <p:nvSpPr>
          <p:cNvPr id="641" name="Google Shape;641;p51"/>
          <p:cNvSpPr/>
          <p:nvPr/>
        </p:nvSpPr>
        <p:spPr>
          <a:xfrm>
            <a:off x="1587" y="40195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35412"/>
            <a:ext cx="9144000" cy="293211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2"/>
          <p:cNvSpPr txBox="1"/>
          <p:nvPr/>
        </p:nvSpPr>
        <p:spPr>
          <a:xfrm>
            <a:off x="242887" y="55562"/>
            <a:ext cx="8567737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HOW TO  INCREASE  CRITICAL  MACH NUMBER – VORTEX GENERATORS (cont’d)</a:t>
            </a:r>
            <a:endParaRPr/>
          </a:p>
        </p:txBody>
      </p:sp>
      <p:sp>
        <p:nvSpPr>
          <p:cNvPr id="648" name="Google Shape;648;p52"/>
          <p:cNvSpPr txBox="1"/>
          <p:nvPr/>
        </p:nvSpPr>
        <p:spPr>
          <a:xfrm>
            <a:off x="344487" y="1331912"/>
            <a:ext cx="8380412" cy="149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Shock waves (including those small shocks associated with the vortex generators)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thus develop over a longer chord and delay flow separation.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effect is to increase subsonic drag but reduce transonic drag. </a:t>
            </a:r>
            <a:endParaRPr/>
          </a:p>
        </p:txBody>
      </p:sp>
      <p:sp>
        <p:nvSpPr>
          <p:cNvPr id="649" name="Google Shape;649;p52"/>
          <p:cNvSpPr/>
          <p:nvPr/>
        </p:nvSpPr>
        <p:spPr>
          <a:xfrm>
            <a:off x="88900" y="14970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0" name="Google Shape;650;p52"/>
          <p:cNvSpPr/>
          <p:nvPr/>
        </p:nvSpPr>
        <p:spPr>
          <a:xfrm>
            <a:off x="90487" y="25701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625" y="2401887"/>
            <a:ext cx="7775575" cy="20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 txBox="1"/>
          <p:nvPr/>
        </p:nvSpPr>
        <p:spPr>
          <a:xfrm>
            <a:off x="93662" y="-15875"/>
            <a:ext cx="8890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SOUND WAVES ARE PRESSURE WAVES TRANSMITTED AT AN AUDIBLE FREQUENCY</a:t>
            </a:r>
            <a:endParaRPr/>
          </a:p>
        </p:txBody>
      </p:sp>
      <p:sp>
        <p:nvSpPr>
          <p:cNvPr id="105" name="Google Shape;105;p8"/>
          <p:cNvSpPr txBox="1"/>
          <p:nvPr/>
        </p:nvSpPr>
        <p:spPr>
          <a:xfrm>
            <a:off x="185737" y="552450"/>
            <a:ext cx="8832850" cy="1027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suitable visual analogy  is that of a stone  dropped into water.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pressure wave transmitted from a stationary single point source is spherical.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three dimensional pressure wave is transmitted at local sonic speed.           </a:t>
            </a: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98425" y="7048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100012" y="10318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93662" y="13589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53"/>
          <p:cNvPicPr preferRelativeResize="0"/>
          <p:nvPr/>
        </p:nvPicPr>
        <p:blipFill rotWithShape="1">
          <a:blip r:embed="rId3">
            <a:alphaModFix/>
          </a:blip>
          <a:srcRect b="5052" l="2615" r="2616" t="5051"/>
          <a:stretch/>
        </p:blipFill>
        <p:spPr>
          <a:xfrm>
            <a:off x="0" y="884237"/>
            <a:ext cx="9144000" cy="598011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3"/>
          <p:cNvSpPr txBox="1"/>
          <p:nvPr/>
        </p:nvSpPr>
        <p:spPr>
          <a:xfrm>
            <a:off x="3548062" y="-125412"/>
            <a:ext cx="20224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657" name="Google Shape;657;p53"/>
          <p:cNvSpPr txBox="1"/>
          <p:nvPr/>
        </p:nvSpPr>
        <p:spPr>
          <a:xfrm>
            <a:off x="4762" y="412750"/>
            <a:ext cx="91979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ANY COMBINATION OF THE DESIGNS PREVIOUSLY DISCUSSED AND SUMMARISED BELOW CAN BE USED TO INCREASE Mcrit.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4"/>
          <p:cNvSpPr txBox="1"/>
          <p:nvPr/>
        </p:nvSpPr>
        <p:spPr>
          <a:xfrm>
            <a:off x="123825" y="15875"/>
            <a:ext cx="88280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PRINCIPLES OF AIRCRAFT PERFORMANCE – RATE OF CLIMB    </a:t>
            </a:r>
            <a:endParaRPr/>
          </a:p>
        </p:txBody>
      </p:sp>
      <p:sp>
        <p:nvSpPr>
          <p:cNvPr id="663" name="Google Shape;663;p54"/>
          <p:cNvSpPr/>
          <p:nvPr/>
        </p:nvSpPr>
        <p:spPr>
          <a:xfrm>
            <a:off x="0" y="13192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64" name="Google Shape;66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2087" y="1220787"/>
            <a:ext cx="56007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/>
        </p:nvSpPr>
        <p:spPr>
          <a:xfrm>
            <a:off x="2565400" y="-25400"/>
            <a:ext cx="3941762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 Narrow"/>
              <a:buNone/>
            </a:pPr>
            <a:r>
              <a:rPr b="1" i="0" lang="en-US" sz="4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FlOW  PATTERNS</a:t>
            </a:r>
            <a:endParaRPr/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" y="2289175"/>
            <a:ext cx="9144000" cy="20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310062"/>
            <a:ext cx="9144000" cy="19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 txBox="1"/>
          <p:nvPr/>
        </p:nvSpPr>
        <p:spPr>
          <a:xfrm>
            <a:off x="73025" y="725487"/>
            <a:ext cx="238125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34925" y="1714500"/>
            <a:ext cx="8915400" cy="71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SUBSONIC AIRFLOW “SENSES” THE PRESSURE WAVE TRANSITTED AHEAD OF THE AIRCRAFT AT SONIC VELOCITY AND ADJUSTS –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DENSITY REMAINS CONSTANT.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49212" y="6364287"/>
            <a:ext cx="9094787" cy="7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 FLOW OCCURS WHEN THE AIRCRAFT IS FLYING FASTER THAN SONIC VELOCITY - NO ADJUSTMENT OCCURS.  DENSITY CHANGES.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</p:txBody>
      </p:sp>
      <p:sp>
        <p:nvSpPr>
          <p:cNvPr id="119" name="Google Shape;119;p9"/>
          <p:cNvSpPr txBox="1"/>
          <p:nvPr/>
        </p:nvSpPr>
        <p:spPr>
          <a:xfrm>
            <a:off x="0" y="528637"/>
            <a:ext cx="91440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Mach Free Stream (MFS) is the Mach number of the relative airflow remote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from the aircraft , and unaffected by its presence.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MFS =  Aircraft TAS (V) divided by local sonic speed (LSS). 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/>
          <p:cNvSpPr txBox="1"/>
          <p:nvPr>
            <p:ph idx="4294967295" type="title"/>
          </p:nvPr>
        </p:nvSpPr>
        <p:spPr>
          <a:xfrm>
            <a:off x="342900" y="79375"/>
            <a:ext cx="8385175" cy="692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Narrow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EFFECT OF TEMPERATURE</a:t>
            </a:r>
            <a:endParaRPr/>
          </a:p>
        </p:txBody>
      </p:sp>
      <p:pic>
        <p:nvPicPr>
          <p:cNvPr id="125" name="Google Shape;1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486025"/>
            <a:ext cx="4129087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4638675"/>
            <a:ext cx="4129087" cy="222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/>
          <p:nvPr/>
        </p:nvSpPr>
        <p:spPr>
          <a:xfrm>
            <a:off x="0" y="803275"/>
            <a:ext cx="8324850" cy="135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Air molecules have vibrational dynamic energy which depends ONLY upon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absolute temperature in degrees Kelvin.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Higher temperature - higher vibrational energy increasing LSS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Lower temperatures - lower vibrational energy reducing LSS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025" y="2538412"/>
            <a:ext cx="747077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 txBox="1"/>
          <p:nvPr/>
        </p:nvSpPr>
        <p:spPr>
          <a:xfrm>
            <a:off x="2346325" y="4502150"/>
            <a:ext cx="13430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mo"/>
              <a:buNone/>
            </a:pPr>
            <a:r>
              <a:rPr b="0" i="0" lang="en-US" sz="2000" u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661 KTAS</a:t>
            </a:r>
            <a:endParaRPr/>
          </a:p>
        </p:txBody>
      </p:sp>
      <p:sp>
        <p:nvSpPr>
          <p:cNvPr id="135" name="Google Shape;135;p11"/>
          <p:cNvSpPr txBox="1"/>
          <p:nvPr/>
        </p:nvSpPr>
        <p:spPr>
          <a:xfrm>
            <a:off x="5927725" y="4502150"/>
            <a:ext cx="13430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mo"/>
              <a:buNone/>
            </a:pPr>
            <a:r>
              <a:rPr b="0" i="0" lang="en-US" sz="2000" u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570 KTAS</a:t>
            </a:r>
            <a:endParaRPr/>
          </a:p>
        </p:txBody>
      </p:sp>
      <p:sp>
        <p:nvSpPr>
          <p:cNvPr id="136" name="Google Shape;136;p11"/>
          <p:cNvSpPr txBox="1"/>
          <p:nvPr/>
        </p:nvSpPr>
        <p:spPr>
          <a:xfrm>
            <a:off x="355600" y="84137"/>
            <a:ext cx="8385175" cy="976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Black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LOCAL SONIC SPEED (knots) = 38.94 X SQUARE ROOT OF THE KELVIN TEMPERATURE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idx="4294967295" type="title"/>
          </p:nvPr>
        </p:nvSpPr>
        <p:spPr>
          <a:xfrm>
            <a:off x="1330325" y="69850"/>
            <a:ext cx="6388100" cy="620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Narrow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DEFINITION OF MACH NUMBER</a:t>
            </a:r>
            <a:endParaRPr/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2987"/>
            <a:ext cx="91440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2"/>
          <p:cNvSpPr txBox="1"/>
          <p:nvPr/>
        </p:nvSpPr>
        <p:spPr>
          <a:xfrm>
            <a:off x="509587" y="2041525"/>
            <a:ext cx="3638550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1.5: Aircraft TAS = 150% LSS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1:  Aircraft TAS = 100% LSS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0.5: Aircraft TAS = 50% LSS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Glass Layers">
  <a:themeElements>
    <a:clrScheme name="Glass Layers">
      <a:dk1>
        <a:srgbClr val="FFFFFF"/>
      </a:dk1>
      <a:lt1>
        <a:srgbClr val="008000"/>
      </a:lt1>
      <a:dk2>
        <a:srgbClr val="FFFFB7"/>
      </a:dk2>
      <a:lt2>
        <a:srgbClr val="006600"/>
      </a:lt2>
      <a:accent1>
        <a:srgbClr val="99CC00"/>
      </a:accent1>
      <a:accent2>
        <a:srgbClr val="00CC00"/>
      </a:accent2>
      <a:accent3>
        <a:srgbClr val="008000"/>
      </a:accent3>
      <a:accent4>
        <a:srgbClr val="99CC00"/>
      </a:accent4>
      <a:accent5>
        <a:srgbClr val="00CC00"/>
      </a:accent5>
      <a:accent6>
        <a:srgbClr val="008000"/>
      </a:accent6>
      <a:hlink>
        <a:srgbClr val="99FF66"/>
      </a:hlink>
      <a:folHlink>
        <a:srgbClr val="FFFF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